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</p:sldIdLst>
  <p:sldSz cy="5143500" cx="9144000"/>
  <p:notesSz cx="6858000" cy="9144000"/>
  <p:embeddedFontLst>
    <p:embeddedFont>
      <p:font typeface="Roboto"/>
      <p:regular r:id="rId61"/>
      <p:bold r:id="rId62"/>
      <p:italic r:id="rId63"/>
      <p:boldItalic r:id="rId64"/>
    </p:embeddedFont>
    <p:embeddedFont>
      <p:font typeface="Average"/>
      <p:regular r:id="rId65"/>
    </p:embeddedFont>
    <p:embeddedFont>
      <p:font typeface="Forum"/>
      <p:regular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D911478-7212-46BB-81B5-B990F4F1E610}">
  <a:tblStyle styleId="{ED911478-7212-46BB-81B5-B990F4F1E61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Roboto-bold.fntdata"/><Relationship Id="rId61" Type="http://schemas.openxmlformats.org/officeDocument/2006/relationships/font" Target="fonts/Roboto-regular.fntdata"/><Relationship Id="rId20" Type="http://schemas.openxmlformats.org/officeDocument/2006/relationships/slide" Target="slides/slide15.xml"/><Relationship Id="rId64" Type="http://schemas.openxmlformats.org/officeDocument/2006/relationships/font" Target="fonts/Roboto-boldItalic.fntdata"/><Relationship Id="rId63" Type="http://schemas.openxmlformats.org/officeDocument/2006/relationships/font" Target="fonts/Roboto-italic.fntdata"/><Relationship Id="rId22" Type="http://schemas.openxmlformats.org/officeDocument/2006/relationships/slide" Target="slides/slide17.xml"/><Relationship Id="rId66" Type="http://schemas.openxmlformats.org/officeDocument/2006/relationships/font" Target="fonts/Forum-regular.fntdata"/><Relationship Id="rId21" Type="http://schemas.openxmlformats.org/officeDocument/2006/relationships/slide" Target="slides/slide16.xml"/><Relationship Id="rId65" Type="http://schemas.openxmlformats.org/officeDocument/2006/relationships/font" Target="fonts/Average-regular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fu.ca/students/admission/admission-requirements/international-baccalaureate.html" TargetMode="External"/><Relationship Id="rId3" Type="http://schemas.openxmlformats.org/officeDocument/2006/relationships/hyperlink" Target="http://www.calendar.ubc.ca/vancouver/?tree=2,279,0,0" TargetMode="Externa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fu.ca/students/admission/admission-requirements/international-baccalaureate.html" TargetMode="External"/><Relationship Id="rId3" Type="http://schemas.openxmlformats.org/officeDocument/2006/relationships/hyperlink" Target="http://www.calendar.ubc.ca/vancouver/?tree=2,279,0,0" TargetMode="Externa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66994b910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66994b910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66994b910c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66994b910c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66994b910c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66994b910c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7cff2aeacc_3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7cff2aeacc_3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bcddbf609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bcddbf609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fde41fc7ee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fde41fc7e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	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c43cd14b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c43cd14b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bcddbf609_0_4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bcddbf609_0_4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 Colin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bcddbf609_0_4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bcddbf609_0_4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c3d8ad751_0_7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c3d8ad751_0_7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Kyle	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c3d8ad751_0_7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c3d8ad751_0_7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Added another slide at the end that could go right after this slide.  It is a sample set of 3 essay topics from GSS students.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ae5970579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ae5970579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f1bd1152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f1bd1152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	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c3d8ad751_0_7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c3d8ad751_0_7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c317c8163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c317c8163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c3d8ad751_0_6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c3d8ad751_0_6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c3d8ad751_0_6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c3d8ad751_0_6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c3d8ad751_0_8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c3d8ad751_0_8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0ea67e36b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0ea67e36b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4e9157f9ca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4e9157f9c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7cff2aeacc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7cff2aeacc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bcddbf609_0_4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bcddbf609_0_4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c3d8ad751_0_8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c3d8ad751_0_8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66994b98a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66994b98a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c317c8163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c317c8163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2"/>
              </a:rPr>
              <a:t>https://www.sfu.ca/students/admission/admission-requirements/international-baccalaureate.html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http://www.calendar.ubc.ca/vancouver/?tree=2,279,0,0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7cff2aeacc_3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7cff2aeacc_3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2"/>
              </a:rPr>
              <a:t>https://www.sfu.ca/students/admission/admission-requirements/international-baccalaureate.html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http://www.calendar.ubc.ca/vancouver/?tree=2,279,0,0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f1bd11529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2f1bd11529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Helen	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bcddbf609_0_4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1bcddbf609_0_4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ecca52e9e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ecca52e9e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fde41fc7ee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1fde41fc7ee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c3d8ad751_0_8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c3d8ad751_0_8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fdfabac9a3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fdfabac9a3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c3d8ad751_0_7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c3d8ad751_0_7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cf29f5e35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cf29f5e35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fde41fc7ee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1fde41fc7ee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Assunta	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c3d8ad751_0_7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1c3d8ad751_0_7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c3d8ad751_0_7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1c3d8ad751_0_7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0ce764d06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0ce764d06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Assunta	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0e9eb0264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0e9eb0264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fde41fc7e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1fde41fc7e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Assunta	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2ede95d4c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2ede95d4c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Assunta	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2ede95d4c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2ede95d4c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Assunta	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10ce764d0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110ce764d0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	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292c7593d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292c7593d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66994b910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g266994b910c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292c7593d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3292c7593d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Assunta	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10ce764d0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110ce764d0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Assunta	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fde41fc7e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1fde41fc7e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Assunta	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10e9eb0264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10e9eb0264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Assunta	</a:t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7cff2aeacc_3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7cff2aeacc_3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d20c3fa34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d20c3fa34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66994b910c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66994b910c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66994b910c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66994b910c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66994b910c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66994b910c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66994b910c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66994b910c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AUTOLAYOUT">
    <p:bg>
      <p:bgPr>
        <a:solidFill>
          <a:srgbClr val="FFFFFF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3"/>
          <p:cNvSpPr/>
          <p:nvPr/>
        </p:nvSpPr>
        <p:spPr>
          <a:xfrm>
            <a:off x="813950" y="734375"/>
            <a:ext cx="8330100" cy="3091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3"/>
          <p:cNvSpPr txBox="1"/>
          <p:nvPr>
            <p:ph type="ctrTitle"/>
          </p:nvPr>
        </p:nvSpPr>
        <p:spPr>
          <a:xfrm>
            <a:off x="1408050" y="1190375"/>
            <a:ext cx="6929100" cy="21795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7" name="Google Shape;67;p13"/>
          <p:cNvSpPr txBox="1"/>
          <p:nvPr>
            <p:ph idx="1" type="subTitle"/>
          </p:nvPr>
        </p:nvSpPr>
        <p:spPr>
          <a:xfrm>
            <a:off x="1397650" y="4064975"/>
            <a:ext cx="4804500" cy="6450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8" name="Google Shape;6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9.png"/><Relationship Id="rId7" Type="http://schemas.openxmlformats.org/officeDocument/2006/relationships/hyperlink" Target="http://drive.google.com/file/d/1e5yTtP408DKC79AZzNJwZ3s86NDkO5g3/view" TargetMode="External"/><Relationship Id="rId8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Relationship Id="rId4" Type="http://schemas.openxmlformats.org/officeDocument/2006/relationships/image" Target="../media/image15.png"/><Relationship Id="rId5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9.png"/><Relationship Id="rId10" Type="http://schemas.openxmlformats.org/officeDocument/2006/relationships/image" Target="../media/image17.png"/><Relationship Id="rId1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6.png"/><Relationship Id="rId5" Type="http://schemas.openxmlformats.org/officeDocument/2006/relationships/image" Target="../media/image9.png"/><Relationship Id="rId6" Type="http://schemas.openxmlformats.org/officeDocument/2006/relationships/image" Target="../media/image18.png"/><Relationship Id="rId7" Type="http://schemas.openxmlformats.org/officeDocument/2006/relationships/image" Target="../media/image2.png"/><Relationship Id="rId8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gssib.sd42.ca/" TargetMode="External"/><Relationship Id="rId4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png"/><Relationship Id="rId4" Type="http://schemas.openxmlformats.org/officeDocument/2006/relationships/image" Target="../media/image30.png"/><Relationship Id="rId5" Type="http://schemas.openxmlformats.org/officeDocument/2006/relationships/image" Target="../media/image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png"/><Relationship Id="rId4" Type="http://schemas.openxmlformats.org/officeDocument/2006/relationships/image" Target="../media/image30.png"/><Relationship Id="rId5" Type="http://schemas.openxmlformats.org/officeDocument/2006/relationships/image" Target="../media/image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.png"/><Relationship Id="rId4" Type="http://schemas.openxmlformats.org/officeDocument/2006/relationships/image" Target="../media/image4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www.ibo.org/research/outcomes-research/diploma-studies/" TargetMode="External"/><Relationship Id="rId4" Type="http://schemas.openxmlformats.org/officeDocument/2006/relationships/image" Target="../media/image5.png"/><Relationship Id="rId5" Type="http://schemas.openxmlformats.org/officeDocument/2006/relationships/image" Target="../media/image3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://www.ibo.org" TargetMode="External"/><Relationship Id="rId4" Type="http://schemas.openxmlformats.org/officeDocument/2006/relationships/hyperlink" Target="mailto:Kyle_Ludeman@sd42.ca" TargetMode="External"/><Relationship Id="rId5" Type="http://schemas.openxmlformats.org/officeDocument/2006/relationships/hyperlink" Target="mailto:Ian_Liversidge@sd42.ca" TargetMode="External"/><Relationship Id="rId6" Type="http://schemas.openxmlformats.org/officeDocument/2006/relationships/image" Target="../media/image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.png"/><Relationship Id="rId4" Type="http://schemas.openxmlformats.org/officeDocument/2006/relationships/image" Target="../media/image36.png"/><Relationship Id="rId5" Type="http://schemas.openxmlformats.org/officeDocument/2006/relationships/image" Target="../media/image37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2.pn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5.png"/><Relationship Id="rId4" Type="http://schemas.openxmlformats.org/officeDocument/2006/relationships/image" Target="../media/image4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6.png"/><Relationship Id="rId4" Type="http://schemas.openxmlformats.org/officeDocument/2006/relationships/image" Target="../media/image26.png"/><Relationship Id="rId5" Type="http://schemas.openxmlformats.org/officeDocument/2006/relationships/image" Target="../media/image20.png"/><Relationship Id="rId6" Type="http://schemas.openxmlformats.org/officeDocument/2006/relationships/image" Target="../media/image19.png"/><Relationship Id="rId7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idx="4294967295"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rPr>
              <a:t>Garibaldi Secondary</a:t>
            </a:r>
            <a:endParaRPr>
              <a:solidFill>
                <a:schemeClr val="dk1"/>
              </a:solidFill>
              <a:latin typeface="Forum"/>
              <a:ea typeface="Forum"/>
              <a:cs typeface="Forum"/>
              <a:sym typeface="For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rPr>
              <a:t>International Baccalaureate</a:t>
            </a:r>
            <a:r>
              <a:rPr lang="en-GB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rPr>
              <a:t> </a:t>
            </a:r>
            <a:endParaRPr>
              <a:solidFill>
                <a:schemeClr val="dk1"/>
              </a:solidFill>
              <a:latin typeface="Forum"/>
              <a:ea typeface="Forum"/>
              <a:cs typeface="Forum"/>
              <a:sym typeface="For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rPr>
              <a:t>Programme</a:t>
            </a:r>
            <a:endParaRPr sz="2000">
              <a:solidFill>
                <a:schemeClr val="dk1"/>
              </a:solidFill>
              <a:latin typeface="Forum"/>
              <a:ea typeface="Forum"/>
              <a:cs typeface="Forum"/>
              <a:sym typeface="Forum"/>
            </a:endParaRPr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3170" y="2876838"/>
            <a:ext cx="841900" cy="83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2325" y="2989613"/>
            <a:ext cx="1585525" cy="60512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/>
          <p:nvPr>
            <p:ph idx="1" type="body"/>
          </p:nvPr>
        </p:nvSpPr>
        <p:spPr>
          <a:xfrm>
            <a:off x="57150" y="4696825"/>
            <a:ext cx="9087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rgbClr val="FFFFFF"/>
                </a:solidFill>
                <a:latin typeface="Forum"/>
                <a:ea typeface="Forum"/>
                <a:cs typeface="Forum"/>
                <a:sym typeface="Forum"/>
              </a:rPr>
              <a:t>About GSS  </a:t>
            </a:r>
            <a:r>
              <a:rPr lang="en-GB"/>
              <a:t>	</a:t>
            </a:r>
            <a:endParaRPr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4400" y="1648338"/>
            <a:ext cx="2953450" cy="88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50859" y="580875"/>
            <a:ext cx="3091312" cy="100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 title="GSS International Ed Promo V1.mp4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0200" y="1986100"/>
            <a:ext cx="2282525" cy="258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3"/>
          <p:cNvSpPr txBox="1"/>
          <p:nvPr>
            <p:ph idx="1" type="subTitle"/>
          </p:nvPr>
        </p:nvSpPr>
        <p:spPr>
          <a:xfrm>
            <a:off x="57150" y="4696825"/>
            <a:ext cx="9087000" cy="446700"/>
          </a:xfrm>
          <a:prstGeom prst="rect">
            <a:avLst/>
          </a:prstGeom>
          <a:solidFill>
            <a:srgbClr val="3C78D8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Forum"/>
                <a:ea typeface="Forum"/>
                <a:cs typeface="Forum"/>
                <a:sym typeface="Forum"/>
              </a:rPr>
              <a:t>About GSS </a:t>
            </a:r>
            <a:r>
              <a:rPr lang="en-GB"/>
              <a:t>		</a:t>
            </a:r>
            <a:endParaRPr/>
          </a:p>
        </p:txBody>
      </p:sp>
      <p:pic>
        <p:nvPicPr>
          <p:cNvPr id="157" name="Google Shape;15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500" y="127775"/>
            <a:ext cx="1720325" cy="342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52625" y="127775"/>
            <a:ext cx="6291525" cy="354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8860" y="2049551"/>
            <a:ext cx="2509903" cy="9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4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rgbClr val="FFFFFF"/>
                </a:solidFill>
                <a:latin typeface="Forum"/>
                <a:ea typeface="Forum"/>
                <a:cs typeface="Forum"/>
                <a:sym typeface="Forum"/>
              </a:rPr>
              <a:t>About GSS </a:t>
            </a:r>
            <a:r>
              <a:rPr lang="en-GB"/>
              <a:t>	</a:t>
            </a:r>
            <a:endParaRPr/>
          </a:p>
        </p:txBody>
      </p:sp>
      <p:pic>
        <p:nvPicPr>
          <p:cNvPr id="165" name="Google Shape;16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3400" y="1153825"/>
            <a:ext cx="2840825" cy="85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7850" y="152400"/>
            <a:ext cx="2956375" cy="95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70775"/>
            <a:ext cx="1487025" cy="133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15148" y="70774"/>
            <a:ext cx="2713700" cy="26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1495625"/>
            <a:ext cx="1842904" cy="133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82671" y="3384988"/>
            <a:ext cx="2120730" cy="112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150" y="3380625"/>
            <a:ext cx="4057650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68846" y="3124362"/>
            <a:ext cx="1065049" cy="145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99350" y="3007475"/>
            <a:ext cx="1708125" cy="1552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IB Diploma Programme Website</a:t>
            </a:r>
            <a:endParaRPr/>
          </a:p>
        </p:txBody>
      </p:sp>
      <p:sp>
        <p:nvSpPr>
          <p:cNvPr id="179" name="Google Shape;179;p25"/>
          <p:cNvSpPr txBox="1"/>
          <p:nvPr>
            <p:ph idx="1" type="body"/>
          </p:nvPr>
        </p:nvSpPr>
        <p:spPr>
          <a:xfrm>
            <a:off x="4332100" y="1925313"/>
            <a:ext cx="4516500" cy="26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All information from today is accessible on our IB DP website: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https://gssib.sd42.ca/</a:t>
            </a:r>
            <a:r>
              <a:rPr lang="en-GB"/>
              <a:t>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Linked on our GSS website under Top tab IB Programme, sub tab IB - DP Programme (DP)</a:t>
            </a:r>
            <a:endParaRPr/>
          </a:p>
        </p:txBody>
      </p:sp>
      <p:pic>
        <p:nvPicPr>
          <p:cNvPr id="180" name="Google Shape;18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72" y="1838425"/>
            <a:ext cx="4133828" cy="278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verage"/>
                <a:ea typeface="Average"/>
                <a:cs typeface="Average"/>
                <a:sym typeface="Average"/>
              </a:rPr>
              <a:t>Why IB? 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86" name="Google Shape;186;p26"/>
          <p:cNvSpPr txBox="1"/>
          <p:nvPr>
            <p:ph idx="1" type="body"/>
          </p:nvPr>
        </p:nvSpPr>
        <p:spPr>
          <a:xfrm>
            <a:off x="120375" y="1757300"/>
            <a:ext cx="5512800" cy="32175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•An enriched approach to education that challenges our students to immerse themselves in their learning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•Preparation for academic life after high school – we continually hear that our IB students are successful and ready for the realities of University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•The IB DP goes beyond academic learning, develops well-rounded students with creative and critical thinking skills, ethical decision-making and a passion for inquiry and learning.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87" name="Google Shape;18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4858" y="1757300"/>
            <a:ext cx="3396268" cy="321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7"/>
          <p:cNvSpPr txBox="1"/>
          <p:nvPr>
            <p:ph type="title"/>
          </p:nvPr>
        </p:nvSpPr>
        <p:spPr>
          <a:xfrm>
            <a:off x="179800" y="738725"/>
            <a:ext cx="88275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r>
              <a:rPr b="1" lang="en-GB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MYP to DP Continuum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94" name="Google Shape;194;p27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A4B8D"/>
              </a:buClr>
              <a:buSzPts val="1800"/>
              <a:buFont typeface="Arial"/>
              <a:buChar char="●"/>
            </a:pPr>
            <a:r>
              <a:rPr lang="en-GB">
                <a:solidFill>
                  <a:srgbClr val="0A4B8D"/>
                </a:solidFill>
                <a:latin typeface="Arial"/>
                <a:ea typeface="Arial"/>
                <a:cs typeface="Arial"/>
                <a:sym typeface="Arial"/>
              </a:rPr>
              <a:t>Although there is no pre-requisite to study the DP, the IB’s Middle Years Programme (MYP) does align closely with the DP, ensuring a smooth transition for students.</a:t>
            </a:r>
            <a:endParaRPr>
              <a:solidFill>
                <a:srgbClr val="0A4B8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A4B8D"/>
              </a:buClr>
              <a:buSzPts val="1800"/>
              <a:buFont typeface="Arial"/>
              <a:buChar char="●"/>
            </a:pPr>
            <a:r>
              <a:rPr lang="en-GB">
                <a:solidFill>
                  <a:srgbClr val="0A4B8D"/>
                </a:solidFill>
                <a:latin typeface="Arial"/>
                <a:ea typeface="Arial"/>
                <a:cs typeface="Arial"/>
                <a:sym typeface="Arial"/>
              </a:rPr>
              <a:t>MYP’s focus on approaches to learning continues through to the DP.</a:t>
            </a:r>
            <a:endParaRPr>
              <a:solidFill>
                <a:srgbClr val="0A4B8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A4B8D"/>
              </a:buClr>
              <a:buSzPts val="1800"/>
              <a:buFont typeface="Arial"/>
              <a:buChar char="●"/>
            </a:pPr>
            <a:r>
              <a:rPr lang="en-GB">
                <a:solidFill>
                  <a:srgbClr val="0A4B8D"/>
                </a:solidFill>
                <a:latin typeface="Arial"/>
                <a:ea typeface="Arial"/>
                <a:cs typeface="Arial"/>
                <a:sym typeface="Arial"/>
              </a:rPr>
              <a:t>MYP prepares students for the DP by reflecting the depth, breadth and balance that is characteristic of all IB programmes</a:t>
            </a:r>
            <a:endParaRPr>
              <a:solidFill>
                <a:srgbClr val="0A4B8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A4B8D"/>
              </a:buClr>
              <a:buSzPts val="1800"/>
              <a:buFont typeface="Arial"/>
              <a:buChar char="●"/>
            </a:pPr>
            <a:r>
              <a:rPr lang="en-GB">
                <a:solidFill>
                  <a:srgbClr val="0A4B8D"/>
                </a:solidFill>
                <a:latin typeface="Arial"/>
                <a:ea typeface="Arial"/>
                <a:cs typeface="Arial"/>
                <a:sym typeface="Arial"/>
              </a:rPr>
              <a:t>Students benefit from consistent and shared approaches to teaching of the MYP and DP</a:t>
            </a:r>
            <a:endParaRPr>
              <a:solidFill>
                <a:srgbClr val="0A4B8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verage"/>
                <a:ea typeface="Average"/>
                <a:cs typeface="Average"/>
                <a:sym typeface="Average"/>
              </a:rPr>
              <a:t>Why IB? 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01" name="Google Shape;201;p28"/>
          <p:cNvSpPr txBox="1"/>
          <p:nvPr>
            <p:ph idx="1" type="body"/>
          </p:nvPr>
        </p:nvSpPr>
        <p:spPr>
          <a:xfrm>
            <a:off x="120375" y="1757300"/>
            <a:ext cx="5512800" cy="32175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•Community building – students and teachers spend their time constructively supporting each other and continuously learning - a “School within a School”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•Today’s world is increasingly global, and IB places developing an international perspective at its core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•Students are encouraged and expected to be active and engaged citizens - both locally and globally.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rPr b="1" lang="en-GB" sz="2400">
                <a:latin typeface="Calibri"/>
                <a:ea typeface="Calibri"/>
                <a:cs typeface="Calibri"/>
                <a:sym typeface="Calibri"/>
              </a:rPr>
              <a:t>Education for a better world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02" name="Google Shape;20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4858" y="1757300"/>
            <a:ext cx="3396268" cy="321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9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verage"/>
                <a:ea typeface="Average"/>
                <a:cs typeface="Average"/>
                <a:sym typeface="Average"/>
              </a:rPr>
              <a:t>IB DP Curriculum Framework</a:t>
            </a:r>
            <a:r>
              <a:rPr lang="en-GB"/>
              <a:t>	</a:t>
            </a:r>
            <a:endParaRPr/>
          </a:p>
        </p:txBody>
      </p:sp>
      <p:sp>
        <p:nvSpPr>
          <p:cNvPr id="209" name="Google Shape;209;p29"/>
          <p:cNvSpPr txBox="1"/>
          <p:nvPr>
            <p:ph idx="1" type="body"/>
          </p:nvPr>
        </p:nvSpPr>
        <p:spPr>
          <a:xfrm>
            <a:off x="471900" y="1919075"/>
            <a:ext cx="52137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Students take 6 subject area courses along with the Core over 2 years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Students need 3 Higher Level (HL) and 3 Standard Level (SL) courses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The Core consists of: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Creativity, Action and Service (CAS)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Theory of Knowledge (TOK)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Extended Essay (EE)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5575" y="1685075"/>
            <a:ext cx="3458425" cy="345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0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verage"/>
                <a:ea typeface="Average"/>
                <a:cs typeface="Average"/>
                <a:sym typeface="Average"/>
              </a:rPr>
              <a:t>HL vs. SL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17" name="Google Shape;217;p30"/>
          <p:cNvSpPr txBox="1"/>
          <p:nvPr>
            <p:ph idx="1" type="body"/>
          </p:nvPr>
        </p:nvSpPr>
        <p:spPr>
          <a:xfrm>
            <a:off x="471900" y="1919075"/>
            <a:ext cx="42714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Higher Level courses require more instructional hours and generally cover more topics than Standard Level courses.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The curriculum covered is not necessarily harder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8" name="Google Shape;21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5575" y="1685075"/>
            <a:ext cx="3458425" cy="345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verage"/>
                <a:ea typeface="Average"/>
                <a:cs typeface="Average"/>
                <a:sym typeface="Average"/>
              </a:rPr>
              <a:t>IB Core - Theory of Knowledge	</a:t>
            </a:r>
            <a:r>
              <a:rPr lang="en-GB"/>
              <a:t>	</a:t>
            </a:r>
            <a:endParaRPr/>
          </a:p>
        </p:txBody>
      </p:sp>
      <p:sp>
        <p:nvSpPr>
          <p:cNvPr id="225" name="Google Shape;225;p31"/>
          <p:cNvSpPr txBox="1"/>
          <p:nvPr>
            <p:ph idx="1" type="body"/>
          </p:nvPr>
        </p:nvSpPr>
        <p:spPr>
          <a:xfrm>
            <a:off x="58675" y="1760350"/>
            <a:ext cx="5065800" cy="327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Dedicated course in 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student's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 schedule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Explores how we know what we know - the nature of knowledge across disciplines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Fosters a global perspective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rgbClr val="666666"/>
                </a:solidFill>
                <a:highlight>
                  <a:srgbClr val="FBFAF9"/>
                </a:highlight>
                <a:latin typeface="Calibri"/>
                <a:ea typeface="Calibri"/>
                <a:cs typeface="Calibri"/>
                <a:sym typeface="Calibri"/>
              </a:rPr>
              <a:t>It demonstrates the ways in which the student can apply their knowledge with greater awareness and credibility</a:t>
            </a:r>
            <a:endParaRPr sz="18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3650" y="1760338"/>
            <a:ext cx="3950350" cy="265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verage"/>
                <a:ea typeface="Average"/>
                <a:cs typeface="Average"/>
                <a:sym typeface="Average"/>
              </a:rPr>
              <a:t>IB Core - Extended Essay	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33" name="Google Shape;233;p32"/>
          <p:cNvSpPr txBox="1"/>
          <p:nvPr>
            <p:ph idx="1" type="body"/>
          </p:nvPr>
        </p:nvSpPr>
        <p:spPr>
          <a:xfrm>
            <a:off x="471900" y="1919075"/>
            <a:ext cx="59142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Calibri"/>
              <a:buChar char="●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Independent, self-directed piece of research ending with a 4,000 word paper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Practical preparation for undergraduate research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Highly supported by Garibaldi teachers and teacher-librarians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Additional “points” for final 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Diploma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1500" y="1589150"/>
            <a:ext cx="2552500" cy="3554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/>
          <p:nvPr>
            <p:ph idx="4294967295" type="ctrTitle"/>
          </p:nvPr>
        </p:nvSpPr>
        <p:spPr>
          <a:xfrm>
            <a:off x="390525" y="2838950"/>
            <a:ext cx="80487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rPr>
              <a:t>Garibaldi Secondary</a:t>
            </a:r>
            <a:endParaRPr>
              <a:solidFill>
                <a:schemeClr val="dk1"/>
              </a:solidFill>
              <a:latin typeface="Forum"/>
              <a:ea typeface="Forum"/>
              <a:cs typeface="Forum"/>
              <a:sym typeface="For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rPr>
              <a:t>International Baccalaureate</a:t>
            </a:r>
            <a:r>
              <a:rPr lang="en-GB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rPr>
              <a:t> </a:t>
            </a:r>
            <a:endParaRPr>
              <a:solidFill>
                <a:schemeClr val="dk1"/>
              </a:solidFill>
              <a:latin typeface="Forum"/>
              <a:ea typeface="Forum"/>
              <a:cs typeface="Forum"/>
              <a:sym typeface="For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rPr>
              <a:t>Diploma Programme</a:t>
            </a:r>
            <a:endParaRPr sz="2000">
              <a:solidFill>
                <a:schemeClr val="dk1"/>
              </a:solidFill>
              <a:latin typeface="Forum"/>
              <a:ea typeface="Forum"/>
              <a:cs typeface="Forum"/>
              <a:sym typeface="For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Forum"/>
              <a:ea typeface="Forum"/>
              <a:cs typeface="Forum"/>
              <a:sym typeface="For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Forum"/>
              <a:ea typeface="Forum"/>
              <a:cs typeface="Forum"/>
              <a:sym typeface="For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Forum"/>
              <a:ea typeface="Forum"/>
              <a:cs typeface="Forum"/>
              <a:sym typeface="For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Forum"/>
              <a:ea typeface="Forum"/>
              <a:cs typeface="Forum"/>
              <a:sym typeface="For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Forum"/>
              <a:ea typeface="Forum"/>
              <a:cs typeface="Forum"/>
              <a:sym typeface="For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Forum"/>
              <a:ea typeface="Forum"/>
              <a:cs typeface="Forum"/>
              <a:sym typeface="For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Forum"/>
              <a:ea typeface="Forum"/>
              <a:cs typeface="Forum"/>
              <a:sym typeface="Forum"/>
            </a:endParaRPr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8307" y="1621362"/>
            <a:ext cx="2062562" cy="2035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200" y="1514237"/>
            <a:ext cx="3158500" cy="120547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5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rgbClr val="FFFFFF"/>
                </a:solidFill>
                <a:latin typeface="Forum"/>
                <a:ea typeface="Forum"/>
                <a:cs typeface="Forum"/>
                <a:sym typeface="Forum"/>
              </a:rPr>
              <a:t>Information Night </a:t>
            </a:r>
            <a:endParaRPr/>
          </a:p>
        </p:txBody>
      </p:sp>
      <p:pic>
        <p:nvPicPr>
          <p:cNvPr id="88" name="Google Shape;8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725" y="3036625"/>
            <a:ext cx="2953450" cy="88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91855" y="193824"/>
            <a:ext cx="2710396" cy="336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3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verage"/>
                <a:ea typeface="Average"/>
                <a:cs typeface="Average"/>
                <a:sym typeface="Average"/>
              </a:rPr>
              <a:t>IB Extended Essay GSS Student Examples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41" name="Google Shape;241;p33"/>
          <p:cNvSpPr txBox="1"/>
          <p:nvPr>
            <p:ph idx="1" type="body"/>
          </p:nvPr>
        </p:nvSpPr>
        <p:spPr>
          <a:xfrm>
            <a:off x="471900" y="1922975"/>
            <a:ext cx="8045700" cy="36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Something in the Way: How did Nirvana, a Seattle based Grunge rock band, help support, change and create Third-Wave Feminism?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To what extent should adolescents be concerned about the effects of digital technology on the brain’s structure and cognitive development, with a focus on memory and attention span? 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-GB" sz="1800"/>
              <a:t>Manipulating Nature: How and why has the management of ecosystems in Kruger National Park through the provision of </a:t>
            </a:r>
            <a:r>
              <a:rPr lang="en-GB" sz="1800"/>
              <a:t>artificial </a:t>
            </a:r>
            <a:r>
              <a:rPr lang="en-GB" sz="1800"/>
              <a:t>water changed over time? </a:t>
            </a:r>
            <a:endParaRPr sz="1800"/>
          </a:p>
        </p:txBody>
      </p:sp>
      <p:pic>
        <p:nvPicPr>
          <p:cNvPr id="242" name="Google Shape;24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verage"/>
                <a:ea typeface="Average"/>
                <a:cs typeface="Average"/>
                <a:sym typeface="Average"/>
              </a:rPr>
              <a:t>IB Core - Creativity, Activity and Service</a:t>
            </a:r>
            <a:r>
              <a:rPr lang="en-GB"/>
              <a:t>	</a:t>
            </a:r>
            <a:endParaRPr/>
          </a:p>
        </p:txBody>
      </p:sp>
      <p:sp>
        <p:nvSpPr>
          <p:cNvPr id="248" name="Google Shape;248;p34"/>
          <p:cNvSpPr txBox="1"/>
          <p:nvPr>
            <p:ph idx="1" type="body"/>
          </p:nvPr>
        </p:nvSpPr>
        <p:spPr>
          <a:xfrm>
            <a:off x="471900" y="1919075"/>
            <a:ext cx="59142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Students make a plan in Grade 11 to incorporate all three components in their Grade 11 and 12 year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CAS is not formally assessed but is a required component of the Diploma Programme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Information and support for completing CAS is delivered during the TOK class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8500" y="1707725"/>
            <a:ext cx="2605500" cy="2993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verage"/>
                <a:ea typeface="Average"/>
                <a:cs typeface="Average"/>
                <a:sym typeface="Average"/>
              </a:rPr>
              <a:t>Courses offered at Garibaldi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56" name="Google Shape;256;p35"/>
          <p:cNvSpPr txBox="1"/>
          <p:nvPr>
            <p:ph idx="1" type="body"/>
          </p:nvPr>
        </p:nvSpPr>
        <p:spPr>
          <a:xfrm>
            <a:off x="308200" y="2005225"/>
            <a:ext cx="1233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Group 1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 sz="1200" u="sng"/>
              <a:t>MANDATORY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English </a:t>
            </a: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HL</a:t>
            </a:r>
            <a:endParaRPr sz="1200"/>
          </a:p>
        </p:txBody>
      </p:sp>
      <p:sp>
        <p:nvSpPr>
          <p:cNvPr id="257" name="Google Shape;257;p35"/>
          <p:cNvSpPr txBox="1"/>
          <p:nvPr>
            <p:ph idx="2" type="body"/>
          </p:nvPr>
        </p:nvSpPr>
        <p:spPr>
          <a:xfrm>
            <a:off x="1542100" y="2005225"/>
            <a:ext cx="1233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Group 2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 sz="1200" u="sng"/>
              <a:t>MANDATORY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French </a:t>
            </a: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French </a:t>
            </a:r>
            <a:b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 Initio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SSST - </a:t>
            </a:r>
            <a:b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 language</a:t>
            </a: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5"/>
          <p:cNvSpPr txBox="1"/>
          <p:nvPr>
            <p:ph idx="1" type="body"/>
          </p:nvPr>
        </p:nvSpPr>
        <p:spPr>
          <a:xfrm>
            <a:off x="6701900" y="2005225"/>
            <a:ext cx="1233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Group 6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 sz="1200" u="sng"/>
              <a:t>CHOOSE 1 or 2nd Course from Group 3 or 4</a:t>
            </a:r>
            <a:br>
              <a:rPr lang="en-GB"/>
            </a:b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Visual Art </a:t>
            </a: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HL/SL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Music </a:t>
            </a:r>
            <a:b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HL/SL</a:t>
            </a:r>
            <a:endParaRPr sz="1200"/>
          </a:p>
        </p:txBody>
      </p:sp>
      <p:sp>
        <p:nvSpPr>
          <p:cNvPr id="259" name="Google Shape;259;p35"/>
          <p:cNvSpPr txBox="1"/>
          <p:nvPr>
            <p:ph idx="1" type="body"/>
          </p:nvPr>
        </p:nvSpPr>
        <p:spPr>
          <a:xfrm>
            <a:off x="7829900" y="2005225"/>
            <a:ext cx="1233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Core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 sz="1200" u="sng"/>
              <a:t>MANDATORY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TOK/EE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CAS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35"/>
          <p:cNvSpPr txBox="1"/>
          <p:nvPr>
            <p:ph idx="1" type="body"/>
          </p:nvPr>
        </p:nvSpPr>
        <p:spPr>
          <a:xfrm>
            <a:off x="4233875" y="2005225"/>
            <a:ext cx="1233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Group 4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 sz="1200" u="sng"/>
              <a:t>CHOOSE 1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Biology </a:t>
            </a:r>
            <a:r>
              <a:rPr lang="en-GB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HL/SL</a:t>
            </a:r>
            <a:r>
              <a:rPr lang="en-GB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GB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Chemistry </a:t>
            </a:r>
            <a:r>
              <a:rPr lang="en-GB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</a:t>
            </a:r>
            <a:r>
              <a:rPr lang="en-GB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Computer Science </a:t>
            </a:r>
            <a:r>
              <a:rPr lang="en-GB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HL/SL</a:t>
            </a:r>
            <a:br>
              <a:rPr lang="en-GB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35"/>
          <p:cNvSpPr txBox="1"/>
          <p:nvPr>
            <p:ph idx="1" type="body"/>
          </p:nvPr>
        </p:nvSpPr>
        <p:spPr>
          <a:xfrm>
            <a:off x="2776000" y="2005225"/>
            <a:ext cx="1233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Group 3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 sz="1200" u="sng"/>
              <a:t>CHOOSE 1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History </a:t>
            </a: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HL</a:t>
            </a: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Business</a:t>
            </a:r>
            <a:b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HL/SL</a:t>
            </a: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Philosophy </a:t>
            </a: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HL/SL</a:t>
            </a:r>
            <a:endParaRPr sz="1200"/>
          </a:p>
        </p:txBody>
      </p:sp>
      <p:sp>
        <p:nvSpPr>
          <p:cNvPr id="262" name="Google Shape;262;p35"/>
          <p:cNvSpPr txBox="1"/>
          <p:nvPr>
            <p:ph idx="1" type="body"/>
          </p:nvPr>
        </p:nvSpPr>
        <p:spPr>
          <a:xfrm>
            <a:off x="5417700" y="2005225"/>
            <a:ext cx="1233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Group 5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 sz="1200" u="sng"/>
              <a:t>MANDATORY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Math </a:t>
            </a: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</a:t>
            </a:r>
            <a:endParaRPr sz="1200"/>
          </a:p>
        </p:txBody>
      </p:sp>
      <p:pic>
        <p:nvPicPr>
          <p:cNvPr id="263" name="Google Shape;26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verage"/>
                <a:ea typeface="Average"/>
                <a:cs typeface="Average"/>
                <a:sym typeface="Average"/>
              </a:rPr>
              <a:t>Science </a:t>
            </a:r>
            <a:r>
              <a:rPr lang="en-GB">
                <a:latin typeface="Average"/>
                <a:ea typeface="Average"/>
                <a:cs typeface="Average"/>
                <a:sym typeface="Average"/>
              </a:rPr>
              <a:t>Focus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69" name="Google Shape;269;p36"/>
          <p:cNvSpPr txBox="1"/>
          <p:nvPr>
            <p:ph idx="1" type="body"/>
          </p:nvPr>
        </p:nvSpPr>
        <p:spPr>
          <a:xfrm>
            <a:off x="220100" y="2005225"/>
            <a:ext cx="9258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Course 1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English HL</a:t>
            </a:r>
            <a:endParaRPr/>
          </a:p>
        </p:txBody>
      </p:sp>
      <p:sp>
        <p:nvSpPr>
          <p:cNvPr id="270" name="Google Shape;270;p36"/>
          <p:cNvSpPr txBox="1"/>
          <p:nvPr>
            <p:ph idx="2" type="body"/>
          </p:nvPr>
        </p:nvSpPr>
        <p:spPr>
          <a:xfrm>
            <a:off x="1224175" y="2005225"/>
            <a:ext cx="9258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Course 2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French SL</a:t>
            </a:r>
            <a:endParaRPr/>
          </a:p>
        </p:txBody>
      </p:sp>
      <p:sp>
        <p:nvSpPr>
          <p:cNvPr id="271" name="Google Shape;271;p36"/>
          <p:cNvSpPr txBox="1"/>
          <p:nvPr>
            <p:ph idx="1" type="body"/>
          </p:nvPr>
        </p:nvSpPr>
        <p:spPr>
          <a:xfrm>
            <a:off x="5106925" y="2005225"/>
            <a:ext cx="11475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Course 6</a:t>
            </a:r>
            <a:endParaRPr b="1" sz="1200" u="sng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200" u="sng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Chemistry SL</a:t>
            </a:r>
            <a:endParaRPr/>
          </a:p>
        </p:txBody>
      </p:sp>
      <p:sp>
        <p:nvSpPr>
          <p:cNvPr id="272" name="Google Shape;272;p36"/>
          <p:cNvSpPr txBox="1"/>
          <p:nvPr>
            <p:ph idx="1" type="body"/>
          </p:nvPr>
        </p:nvSpPr>
        <p:spPr>
          <a:xfrm>
            <a:off x="4181122" y="2005225"/>
            <a:ext cx="9258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Course </a:t>
            </a:r>
            <a:r>
              <a:rPr lang="en-GB"/>
              <a:t>5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Math SL</a:t>
            </a:r>
            <a:endParaRPr/>
          </a:p>
        </p:txBody>
      </p:sp>
      <p:sp>
        <p:nvSpPr>
          <p:cNvPr id="273" name="Google Shape;273;p36"/>
          <p:cNvSpPr txBox="1"/>
          <p:nvPr>
            <p:ph idx="1" type="body"/>
          </p:nvPr>
        </p:nvSpPr>
        <p:spPr>
          <a:xfrm>
            <a:off x="3255325" y="2005225"/>
            <a:ext cx="9258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Course </a:t>
            </a:r>
            <a:r>
              <a:rPr lang="en-GB"/>
              <a:t>4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Biology HL </a:t>
            </a:r>
            <a:endParaRPr/>
          </a:p>
        </p:txBody>
      </p:sp>
      <p:sp>
        <p:nvSpPr>
          <p:cNvPr id="274" name="Google Shape;274;p36"/>
          <p:cNvSpPr txBox="1"/>
          <p:nvPr>
            <p:ph idx="1" type="body"/>
          </p:nvPr>
        </p:nvSpPr>
        <p:spPr>
          <a:xfrm>
            <a:off x="2228250" y="2005225"/>
            <a:ext cx="9258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Course </a:t>
            </a:r>
            <a:r>
              <a:rPr lang="en-GB"/>
              <a:t>3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History HL </a:t>
            </a:r>
            <a:endParaRPr/>
          </a:p>
        </p:txBody>
      </p:sp>
      <p:sp>
        <p:nvSpPr>
          <p:cNvPr id="275" name="Google Shape;275;p36"/>
          <p:cNvSpPr txBox="1"/>
          <p:nvPr>
            <p:ph idx="1" type="body"/>
          </p:nvPr>
        </p:nvSpPr>
        <p:spPr>
          <a:xfrm>
            <a:off x="7548238" y="2005225"/>
            <a:ext cx="1233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Course 8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Ministry Courses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Physics 11/12</a:t>
            </a:r>
            <a:endParaRPr/>
          </a:p>
        </p:txBody>
      </p:sp>
      <p:sp>
        <p:nvSpPr>
          <p:cNvPr id="276" name="Google Shape;276;p36"/>
          <p:cNvSpPr txBox="1"/>
          <p:nvPr>
            <p:ph idx="1" type="body"/>
          </p:nvPr>
        </p:nvSpPr>
        <p:spPr>
          <a:xfrm>
            <a:off x="6254575" y="2005225"/>
            <a:ext cx="1233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Course 7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Core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TOK/EE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CAS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7" name="Google Shape;27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verage"/>
                <a:ea typeface="Average"/>
                <a:cs typeface="Average"/>
                <a:sym typeface="Average"/>
              </a:rPr>
              <a:t>Humanities Focus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83" name="Google Shape;283;p37"/>
          <p:cNvSpPr txBox="1"/>
          <p:nvPr>
            <p:ph idx="1" type="body"/>
          </p:nvPr>
        </p:nvSpPr>
        <p:spPr>
          <a:xfrm>
            <a:off x="220100" y="2005225"/>
            <a:ext cx="9258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Course 1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English HL</a:t>
            </a:r>
            <a:endParaRPr/>
          </a:p>
        </p:txBody>
      </p:sp>
      <p:sp>
        <p:nvSpPr>
          <p:cNvPr id="284" name="Google Shape;284;p37"/>
          <p:cNvSpPr txBox="1"/>
          <p:nvPr>
            <p:ph idx="2" type="body"/>
          </p:nvPr>
        </p:nvSpPr>
        <p:spPr>
          <a:xfrm>
            <a:off x="1116650" y="2005225"/>
            <a:ext cx="9258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Course 2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French SL</a:t>
            </a:r>
            <a:endParaRPr/>
          </a:p>
        </p:txBody>
      </p:sp>
      <p:sp>
        <p:nvSpPr>
          <p:cNvPr id="285" name="Google Shape;285;p37"/>
          <p:cNvSpPr txBox="1"/>
          <p:nvPr>
            <p:ph idx="1" type="body"/>
          </p:nvPr>
        </p:nvSpPr>
        <p:spPr>
          <a:xfrm>
            <a:off x="4830713" y="2005225"/>
            <a:ext cx="1711500" cy="300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Course 6</a:t>
            </a:r>
            <a:endParaRPr b="1" sz="1200" u="sng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 sz="1200" u="sng"/>
              <a:t>CHOOSE 1</a:t>
            </a:r>
            <a:endParaRPr b="1" sz="1200" u="sng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Visual Art </a:t>
            </a: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HL/SL</a:t>
            </a: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b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Music </a:t>
            </a: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HL/SL</a:t>
            </a: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Business </a:t>
            </a: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HL/SL</a:t>
            </a: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Philosophy </a:t>
            </a: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HL</a:t>
            </a:r>
            <a:endParaRPr/>
          </a:p>
        </p:txBody>
      </p:sp>
      <p:sp>
        <p:nvSpPr>
          <p:cNvPr id="286" name="Google Shape;286;p37"/>
          <p:cNvSpPr txBox="1"/>
          <p:nvPr>
            <p:ph idx="1" type="body"/>
          </p:nvPr>
        </p:nvSpPr>
        <p:spPr>
          <a:xfrm>
            <a:off x="3864797" y="2005225"/>
            <a:ext cx="9258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Course 5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Math SL</a:t>
            </a:r>
            <a:endParaRPr/>
          </a:p>
        </p:txBody>
      </p:sp>
      <p:sp>
        <p:nvSpPr>
          <p:cNvPr id="287" name="Google Shape;287;p37"/>
          <p:cNvSpPr txBox="1"/>
          <p:nvPr>
            <p:ph idx="1" type="body"/>
          </p:nvPr>
        </p:nvSpPr>
        <p:spPr>
          <a:xfrm>
            <a:off x="2973688" y="2005225"/>
            <a:ext cx="9258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Course 4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Biology HL/SL </a:t>
            </a:r>
            <a:endParaRPr/>
          </a:p>
        </p:txBody>
      </p:sp>
      <p:sp>
        <p:nvSpPr>
          <p:cNvPr id="288" name="Google Shape;288;p37"/>
          <p:cNvSpPr txBox="1"/>
          <p:nvPr>
            <p:ph idx="1" type="body"/>
          </p:nvPr>
        </p:nvSpPr>
        <p:spPr>
          <a:xfrm>
            <a:off x="2042450" y="2005225"/>
            <a:ext cx="925800" cy="28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Course 3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History HL </a:t>
            </a:r>
            <a:endParaRPr/>
          </a:p>
        </p:txBody>
      </p:sp>
      <p:sp>
        <p:nvSpPr>
          <p:cNvPr id="289" name="Google Shape;289;p37"/>
          <p:cNvSpPr txBox="1"/>
          <p:nvPr>
            <p:ph idx="1" type="body"/>
          </p:nvPr>
        </p:nvSpPr>
        <p:spPr>
          <a:xfrm>
            <a:off x="7548238" y="2005225"/>
            <a:ext cx="1233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Course 8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Ministry Courses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Room in timetable for 1 more course</a:t>
            </a:r>
            <a:endParaRPr/>
          </a:p>
        </p:txBody>
      </p:sp>
      <p:sp>
        <p:nvSpPr>
          <p:cNvPr id="290" name="Google Shape;290;p37"/>
          <p:cNvSpPr txBox="1"/>
          <p:nvPr>
            <p:ph idx="1" type="body"/>
          </p:nvPr>
        </p:nvSpPr>
        <p:spPr>
          <a:xfrm>
            <a:off x="6420825" y="2005225"/>
            <a:ext cx="1233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Course 7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Core: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TOK/EE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CAS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Google Shape;29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verage"/>
                <a:ea typeface="Average"/>
                <a:cs typeface="Average"/>
                <a:sym typeface="Average"/>
              </a:rPr>
              <a:t>Hybrid Schedule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97" name="Google Shape;297;p38"/>
          <p:cNvSpPr txBox="1"/>
          <p:nvPr>
            <p:ph idx="1" type="body"/>
          </p:nvPr>
        </p:nvSpPr>
        <p:spPr>
          <a:xfrm>
            <a:off x="220100" y="2005225"/>
            <a:ext cx="9258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Course 1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English HL</a:t>
            </a:r>
            <a:endParaRPr/>
          </a:p>
        </p:txBody>
      </p:sp>
      <p:sp>
        <p:nvSpPr>
          <p:cNvPr id="298" name="Google Shape;298;p38"/>
          <p:cNvSpPr txBox="1"/>
          <p:nvPr>
            <p:ph idx="2" type="body"/>
          </p:nvPr>
        </p:nvSpPr>
        <p:spPr>
          <a:xfrm>
            <a:off x="1116650" y="2005225"/>
            <a:ext cx="9258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Course 2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French SL</a:t>
            </a:r>
            <a:endParaRPr/>
          </a:p>
        </p:txBody>
      </p:sp>
      <p:sp>
        <p:nvSpPr>
          <p:cNvPr id="299" name="Google Shape;299;p38"/>
          <p:cNvSpPr txBox="1"/>
          <p:nvPr>
            <p:ph idx="1" type="body"/>
          </p:nvPr>
        </p:nvSpPr>
        <p:spPr>
          <a:xfrm>
            <a:off x="5157425" y="2005225"/>
            <a:ext cx="1384800" cy="39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Course 6</a:t>
            </a:r>
            <a:endParaRPr b="1" sz="1200" u="sng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 sz="1200" u="sng"/>
              <a:t>CHOOSE 1</a:t>
            </a:r>
            <a:endParaRPr b="1" sz="1200" u="sng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Chemistry SL</a:t>
            </a:r>
            <a:b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Comp Sci SL/HL History SL/HL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br>
              <a:rPr lang="en-GB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38"/>
          <p:cNvSpPr txBox="1"/>
          <p:nvPr>
            <p:ph idx="1" type="body"/>
          </p:nvPr>
        </p:nvSpPr>
        <p:spPr>
          <a:xfrm>
            <a:off x="4231635" y="2005225"/>
            <a:ext cx="9258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Course 5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Math SL</a:t>
            </a:r>
            <a:endParaRPr/>
          </a:p>
        </p:txBody>
      </p:sp>
      <p:sp>
        <p:nvSpPr>
          <p:cNvPr id="301" name="Google Shape;301;p38"/>
          <p:cNvSpPr txBox="1"/>
          <p:nvPr>
            <p:ph idx="1" type="body"/>
          </p:nvPr>
        </p:nvSpPr>
        <p:spPr>
          <a:xfrm>
            <a:off x="3212475" y="2005225"/>
            <a:ext cx="9258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Course 4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Biology HL</a:t>
            </a:r>
            <a:endParaRPr/>
          </a:p>
        </p:txBody>
      </p:sp>
      <p:sp>
        <p:nvSpPr>
          <p:cNvPr id="302" name="Google Shape;302;p38"/>
          <p:cNvSpPr txBox="1"/>
          <p:nvPr>
            <p:ph idx="1" type="body"/>
          </p:nvPr>
        </p:nvSpPr>
        <p:spPr>
          <a:xfrm>
            <a:off x="2042450" y="2005225"/>
            <a:ext cx="11700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Course 3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Business* HL </a:t>
            </a:r>
            <a:endParaRPr/>
          </a:p>
        </p:txBody>
      </p:sp>
      <p:sp>
        <p:nvSpPr>
          <p:cNvPr id="303" name="Google Shape;303;p38"/>
          <p:cNvSpPr txBox="1"/>
          <p:nvPr>
            <p:ph idx="1" type="body"/>
          </p:nvPr>
        </p:nvSpPr>
        <p:spPr>
          <a:xfrm>
            <a:off x="7548238" y="2005225"/>
            <a:ext cx="1233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Course 8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Ministry Courses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Room in timetable for 1 more course</a:t>
            </a:r>
            <a:endParaRPr/>
          </a:p>
        </p:txBody>
      </p:sp>
      <p:sp>
        <p:nvSpPr>
          <p:cNvPr id="304" name="Google Shape;304;p38"/>
          <p:cNvSpPr txBox="1"/>
          <p:nvPr>
            <p:ph idx="1" type="body"/>
          </p:nvPr>
        </p:nvSpPr>
        <p:spPr>
          <a:xfrm>
            <a:off x="6420825" y="2005225"/>
            <a:ext cx="1233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Course 7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Core: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TOK/EE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CAS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5" name="Google Shape;30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8"/>
          <p:cNvSpPr txBox="1"/>
          <p:nvPr/>
        </p:nvSpPr>
        <p:spPr>
          <a:xfrm>
            <a:off x="6001375" y="3183175"/>
            <a:ext cx="316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7" name="Google Shape;307;p38"/>
          <p:cNvSpPr txBox="1"/>
          <p:nvPr/>
        </p:nvSpPr>
        <p:spPr>
          <a:xfrm>
            <a:off x="640825" y="4620725"/>
            <a:ext cx="8141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Does not fulfill BC Ministry Social Studies credit (it’s an ADST course). Students must complete SS credit through IB History, IB Philosophy, or a non-IB SS course.</a:t>
            </a:r>
            <a:endParaRPr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0600" y="950350"/>
            <a:ext cx="7424230" cy="4071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0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SSST - Language A Support - Ms. Elphick</a:t>
            </a:r>
            <a:endParaRPr/>
          </a:p>
        </p:txBody>
      </p:sp>
      <p:sp>
        <p:nvSpPr>
          <p:cNvPr id="319" name="Google Shape;319;p40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School-Supported Self-Taught 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Replaces French B for students whose mother-tongue is not English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Allows students to earn Language A in their mother-tongue and a Bilingual Diploma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With support from a teacher students use Moodle to access an online course that has their material in their home language</a:t>
            </a:r>
            <a:endParaRPr sz="22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French Ab Initio </a:t>
            </a:r>
            <a:endParaRPr/>
          </a:p>
        </p:txBody>
      </p:sp>
      <p:sp>
        <p:nvSpPr>
          <p:cNvPr id="325" name="Google Shape;325;p4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Ab Initio is for students who have never studied French before. In timetable goal for 2025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Replaces French B for students who may have studied a language we do not offer, but still want the in-class experience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Depending on enrollment, is taught as a cohort within a FSL course over 2 years, or can be a stand alone course</a:t>
            </a:r>
            <a:endParaRPr sz="22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2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verage"/>
                <a:ea typeface="Average"/>
                <a:cs typeface="Average"/>
                <a:sym typeface="Average"/>
              </a:rPr>
              <a:t>Assessment in IB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31" name="Google Shape;331;p42"/>
          <p:cNvSpPr txBox="1"/>
          <p:nvPr>
            <p:ph idx="1" type="body"/>
          </p:nvPr>
        </p:nvSpPr>
        <p:spPr>
          <a:xfrm>
            <a:off x="471900" y="1738400"/>
            <a:ext cx="8359200" cy="30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The IB Diploma has a maximum of 45 points - each course is marked on a scale of 1(low) - 7 (high)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42 points are determined through the 6 subject area courses and 3 additional points through the Core (TOK and EE)</a:t>
            </a:r>
            <a:endParaRPr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Minimum 24 points are needed for the Diploma to be awarded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Final marks are released in July of Grade 12 after all IB Final Exams are externally marked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Exams are in May of Gr. 12 year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2" name="Google Shape;33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/>
          <p:nvPr>
            <p:ph idx="4294967295" type="ctrTitle"/>
          </p:nvPr>
        </p:nvSpPr>
        <p:spPr>
          <a:xfrm>
            <a:off x="390525" y="2838950"/>
            <a:ext cx="80487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rPr>
              <a:t>Garibaldi Secondary</a:t>
            </a:r>
            <a:endParaRPr>
              <a:solidFill>
                <a:schemeClr val="dk1"/>
              </a:solidFill>
              <a:latin typeface="Forum"/>
              <a:ea typeface="Forum"/>
              <a:cs typeface="Forum"/>
              <a:sym typeface="For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rPr>
              <a:t>International Baccalaureate</a:t>
            </a:r>
            <a:r>
              <a:rPr lang="en-GB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rPr>
              <a:t> </a:t>
            </a:r>
            <a:endParaRPr>
              <a:solidFill>
                <a:schemeClr val="dk1"/>
              </a:solidFill>
              <a:latin typeface="Forum"/>
              <a:ea typeface="Forum"/>
              <a:cs typeface="Forum"/>
              <a:sym typeface="For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rPr>
              <a:t>Diploma Programme</a:t>
            </a:r>
            <a:endParaRPr sz="2000">
              <a:solidFill>
                <a:schemeClr val="dk1"/>
              </a:solidFill>
              <a:latin typeface="Forum"/>
              <a:ea typeface="Forum"/>
              <a:cs typeface="Forum"/>
              <a:sym typeface="For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Forum"/>
              <a:ea typeface="Forum"/>
              <a:cs typeface="Forum"/>
              <a:sym typeface="For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Forum"/>
              <a:ea typeface="Forum"/>
              <a:cs typeface="Forum"/>
              <a:sym typeface="For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Forum"/>
              <a:ea typeface="Forum"/>
              <a:cs typeface="Forum"/>
              <a:sym typeface="For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Forum"/>
              <a:ea typeface="Forum"/>
              <a:cs typeface="Forum"/>
              <a:sym typeface="For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Forum"/>
              <a:ea typeface="Forum"/>
              <a:cs typeface="Forum"/>
              <a:sym typeface="For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Forum"/>
              <a:ea typeface="Forum"/>
              <a:cs typeface="Forum"/>
              <a:sym typeface="For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Forum"/>
              <a:ea typeface="Forum"/>
              <a:cs typeface="Forum"/>
              <a:sym typeface="Forum"/>
            </a:endParaRPr>
          </a:p>
        </p:txBody>
      </p:sp>
      <p:pic>
        <p:nvPicPr>
          <p:cNvPr id="95" name="Google Shape;9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00" y="1514237"/>
            <a:ext cx="3158500" cy="12054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rgbClr val="FFFFFF"/>
                </a:solidFill>
                <a:latin typeface="Forum"/>
                <a:ea typeface="Forum"/>
                <a:cs typeface="Forum"/>
                <a:sym typeface="Forum"/>
              </a:rPr>
              <a:t>Information Night </a:t>
            </a:r>
            <a:endParaRPr/>
          </a:p>
        </p:txBody>
      </p:sp>
      <p:pic>
        <p:nvPicPr>
          <p:cNvPr id="97" name="Google Shape;9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725" y="3036625"/>
            <a:ext cx="2953450" cy="8860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6"/>
          <p:cNvSpPr txBox="1"/>
          <p:nvPr/>
        </p:nvSpPr>
        <p:spPr>
          <a:xfrm>
            <a:off x="3497700" y="1108400"/>
            <a:ext cx="5456100" cy="30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latin typeface="Roboto"/>
                <a:ea typeface="Roboto"/>
                <a:cs typeface="Roboto"/>
                <a:sym typeface="Roboto"/>
              </a:rPr>
              <a:t>International</a:t>
            </a:r>
            <a:r>
              <a:rPr b="1" lang="en-GB" sz="25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-GB" sz="2500">
                <a:latin typeface="Roboto"/>
                <a:ea typeface="Roboto"/>
                <a:cs typeface="Roboto"/>
                <a:sym typeface="Roboto"/>
              </a:rPr>
              <a:t>Baccalaureate</a:t>
            </a:r>
            <a:r>
              <a:rPr b="1" lang="en-GB" sz="2500">
                <a:latin typeface="Roboto"/>
                <a:ea typeface="Roboto"/>
                <a:cs typeface="Roboto"/>
                <a:sym typeface="Roboto"/>
              </a:rPr>
              <a:t> </a:t>
            </a:r>
            <a:endParaRPr b="1" sz="25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latin typeface="Roboto"/>
                <a:ea typeface="Roboto"/>
                <a:cs typeface="Roboto"/>
                <a:sym typeface="Roboto"/>
              </a:rPr>
              <a:t>Diploma</a:t>
            </a:r>
            <a:r>
              <a:rPr b="1" lang="en-GB" sz="2500">
                <a:latin typeface="Roboto"/>
                <a:ea typeface="Roboto"/>
                <a:cs typeface="Roboto"/>
                <a:sym typeface="Roboto"/>
              </a:rPr>
              <a:t> Programme </a:t>
            </a:r>
            <a:endParaRPr b="1" sz="25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latin typeface="Roboto"/>
                <a:ea typeface="Roboto"/>
                <a:cs typeface="Roboto"/>
                <a:sym typeface="Roboto"/>
              </a:rPr>
              <a:t>Information Night</a:t>
            </a:r>
            <a:endParaRPr b="1" sz="25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latin typeface="Roboto"/>
                <a:ea typeface="Roboto"/>
                <a:cs typeface="Roboto"/>
                <a:sym typeface="Roboto"/>
              </a:rPr>
              <a:t>Jan 28 2026 </a:t>
            </a:r>
            <a:endParaRPr b="1" sz="25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latin typeface="Roboto"/>
                <a:ea typeface="Roboto"/>
                <a:cs typeface="Roboto"/>
                <a:sym typeface="Roboto"/>
              </a:rPr>
              <a:t>7PM  - GSS LIbrary </a:t>
            </a:r>
            <a:endParaRPr b="1" sz="25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3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GSS results compared </a:t>
            </a:r>
            <a:endParaRPr/>
          </a:p>
        </p:txBody>
      </p:sp>
      <p:sp>
        <p:nvSpPr>
          <p:cNvPr id="338" name="Google Shape;338;p43"/>
          <p:cNvSpPr txBox="1"/>
          <p:nvPr>
            <p:ph idx="1" type="body"/>
          </p:nvPr>
        </p:nvSpPr>
        <p:spPr>
          <a:xfrm>
            <a:off x="471900" y="1919075"/>
            <a:ext cx="8222100" cy="293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GSS top score = 43 (2021)</a:t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/>
              <a:t>2024 results </a:t>
            </a:r>
            <a:r>
              <a:rPr b="1" lang="en-GB"/>
              <a:t>statistics</a:t>
            </a:r>
            <a:endParaRPr b="1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*these numbers are smaller than average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339" name="Google Shape;339;p43"/>
          <p:cNvGraphicFramePr/>
          <p:nvPr/>
        </p:nvGraphicFramePr>
        <p:xfrm>
          <a:off x="696225" y="2848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{ED911478-7212-46BB-81B5-B990F4F1E610}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Worldwide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GSS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Average diploma score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30.3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32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EFEFE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Average score per course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4.9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5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EFEFE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# of candidates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Approx. 192,000 (121,000 diploma)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31 (10 diploma*, including 1 bilingual diploma*)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EFEFE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verage"/>
                <a:ea typeface="Average"/>
                <a:cs typeface="Average"/>
                <a:sym typeface="Average"/>
              </a:rPr>
              <a:t>IB SL Assessment - Conversion Scale 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45" name="Google Shape;345;p44"/>
          <p:cNvSpPr txBox="1"/>
          <p:nvPr>
            <p:ph idx="1" type="body"/>
          </p:nvPr>
        </p:nvSpPr>
        <p:spPr>
          <a:xfrm>
            <a:off x="1142750" y="1919075"/>
            <a:ext cx="897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7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6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5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4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3		</a:t>
            </a:r>
            <a:endParaRPr/>
          </a:p>
        </p:txBody>
      </p:sp>
      <p:sp>
        <p:nvSpPr>
          <p:cNvPr id="346" name="Google Shape;346;p44"/>
          <p:cNvSpPr txBox="1"/>
          <p:nvPr>
            <p:ph idx="2" type="body"/>
          </p:nvPr>
        </p:nvSpPr>
        <p:spPr>
          <a:xfrm>
            <a:off x="2040650" y="1919075"/>
            <a:ext cx="8112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96%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90%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86%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76%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70%</a:t>
            </a:r>
            <a:endParaRPr/>
          </a:p>
        </p:txBody>
      </p:sp>
      <p:pic>
        <p:nvPicPr>
          <p:cNvPr id="347" name="Google Shape;34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5275" y="1784200"/>
            <a:ext cx="1760950" cy="240297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4"/>
          <p:cNvSpPr txBox="1"/>
          <p:nvPr>
            <p:ph idx="2" type="body"/>
          </p:nvPr>
        </p:nvSpPr>
        <p:spPr>
          <a:xfrm>
            <a:off x="2796150" y="1919075"/>
            <a:ext cx="8112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B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C+</a:t>
            </a:r>
            <a:endParaRPr/>
          </a:p>
        </p:txBody>
      </p:sp>
      <p:pic>
        <p:nvPicPr>
          <p:cNvPr id="349" name="Google Shape;34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4000" y="1784200"/>
            <a:ext cx="2481575" cy="2258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verage"/>
                <a:ea typeface="Average"/>
                <a:cs typeface="Average"/>
                <a:sym typeface="Average"/>
              </a:rPr>
              <a:t>IB HL Assessment - Conversion Scale 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56" name="Google Shape;356;p45"/>
          <p:cNvSpPr txBox="1"/>
          <p:nvPr>
            <p:ph idx="1" type="body"/>
          </p:nvPr>
        </p:nvSpPr>
        <p:spPr>
          <a:xfrm>
            <a:off x="1142750" y="1919075"/>
            <a:ext cx="897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7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6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5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4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3		</a:t>
            </a:r>
            <a:endParaRPr/>
          </a:p>
        </p:txBody>
      </p:sp>
      <p:sp>
        <p:nvSpPr>
          <p:cNvPr id="357" name="Google Shape;357;p45"/>
          <p:cNvSpPr txBox="1"/>
          <p:nvPr>
            <p:ph idx="2" type="body"/>
          </p:nvPr>
        </p:nvSpPr>
        <p:spPr>
          <a:xfrm>
            <a:off x="2040650" y="1919075"/>
            <a:ext cx="8112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98%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96%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90%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86%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76%</a:t>
            </a:r>
            <a:endParaRPr/>
          </a:p>
        </p:txBody>
      </p:sp>
      <p:pic>
        <p:nvPicPr>
          <p:cNvPr id="358" name="Google Shape;35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5275" y="1784200"/>
            <a:ext cx="1760950" cy="240297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5"/>
          <p:cNvSpPr txBox="1"/>
          <p:nvPr>
            <p:ph idx="2" type="body"/>
          </p:nvPr>
        </p:nvSpPr>
        <p:spPr>
          <a:xfrm>
            <a:off x="2796150" y="1919075"/>
            <a:ext cx="8112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B</a:t>
            </a:r>
            <a:endParaRPr/>
          </a:p>
        </p:txBody>
      </p:sp>
      <p:pic>
        <p:nvPicPr>
          <p:cNvPr id="360" name="Google Shape;36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4000" y="1784200"/>
            <a:ext cx="2481575" cy="2258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6"/>
          <p:cNvSpPr txBox="1"/>
          <p:nvPr>
            <p:ph type="title"/>
          </p:nvPr>
        </p:nvSpPr>
        <p:spPr>
          <a:xfrm>
            <a:off x="291500" y="738725"/>
            <a:ext cx="87156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Average"/>
                <a:ea typeface="Average"/>
                <a:cs typeface="Average"/>
                <a:sym typeface="Average"/>
              </a:rPr>
              <a:t>IB Internal Assessments (IA) GSS student examples</a:t>
            </a:r>
            <a:endParaRPr sz="300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67" name="Google Shape;367;p46"/>
          <p:cNvSpPr txBox="1"/>
          <p:nvPr>
            <p:ph idx="1" type="body"/>
          </p:nvPr>
        </p:nvSpPr>
        <p:spPr>
          <a:xfrm>
            <a:off x="200700" y="1919075"/>
            <a:ext cx="8715600" cy="311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/>
              <a:t>Philosophy</a:t>
            </a:r>
            <a:r>
              <a:rPr lang="en-GB" sz="2000"/>
              <a:t> - </a:t>
            </a:r>
            <a:r>
              <a:rPr lang="en-GB" sz="2000"/>
              <a:t>Is the soul immortal?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 sz="2000"/>
              <a:t>Math</a:t>
            </a:r>
            <a:r>
              <a:rPr lang="en-GB" sz="2000"/>
              <a:t> -  Finding and representing data for a zombie apocalypse.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 sz="2000"/>
              <a:t>History</a:t>
            </a:r>
            <a:r>
              <a:rPr lang="en-GB" sz="2000"/>
              <a:t> - W</a:t>
            </a:r>
            <a:r>
              <a:rPr lang="en-GB" sz="2000"/>
              <a:t>ere Soviet filmmakers under Stalin driven by artistic incentive or political ideology in creating films?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-GB" sz="2000"/>
              <a:t>Biology </a:t>
            </a:r>
            <a:r>
              <a:rPr lang="en-GB" sz="2000"/>
              <a:t>-</a:t>
            </a:r>
            <a:r>
              <a:rPr b="1" lang="en-GB" sz="2000"/>
              <a:t> </a:t>
            </a:r>
            <a:r>
              <a:rPr lang="en-GB" sz="2000"/>
              <a:t>Does the angle of your arm in paddling change your grip strength?</a:t>
            </a:r>
            <a:endParaRPr sz="2000"/>
          </a:p>
        </p:txBody>
      </p:sp>
      <p:pic>
        <p:nvPicPr>
          <p:cNvPr id="368" name="Google Shape;36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verage"/>
                <a:ea typeface="Average"/>
                <a:cs typeface="Average"/>
                <a:sym typeface="Average"/>
              </a:rPr>
              <a:t>Post Secondary and IB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74" name="Google Shape;374;p47"/>
          <p:cNvSpPr txBox="1"/>
          <p:nvPr>
            <p:ph idx="1" type="body"/>
          </p:nvPr>
        </p:nvSpPr>
        <p:spPr>
          <a:xfrm>
            <a:off x="556225" y="20033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Universities access IB Diploma marks via the IB secure website.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IB is recognized in 150+ countries and 2,000 universities worldwide, but admissions policies vary—</a:t>
            </a:r>
            <a:r>
              <a:rPr b="1" lang="en-GB"/>
              <a:t>conducting your own research is key</a:t>
            </a:r>
            <a:r>
              <a:rPr lang="en-GB"/>
              <a:t>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Some universities offer scholarships or first-year credit for IB Diploma courses, but rules differ by institution.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Check how institutions recognize IB here: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https://recognition.ibo.org/</a:t>
            </a:r>
            <a:endParaRPr/>
          </a:p>
        </p:txBody>
      </p:sp>
      <p:pic>
        <p:nvPicPr>
          <p:cNvPr id="375" name="Google Shape;37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8050" y="3317329"/>
            <a:ext cx="1477350" cy="1477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verage"/>
                <a:ea typeface="Average"/>
                <a:cs typeface="Average"/>
                <a:sym typeface="Average"/>
              </a:rPr>
              <a:t>Where recent grads are studying now. 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382" name="Google Shape;38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8"/>
          <p:cNvPicPr preferRelativeResize="0"/>
          <p:nvPr/>
        </p:nvPicPr>
        <p:blipFill rotWithShape="1">
          <a:blip r:embed="rId4">
            <a:alphaModFix/>
          </a:blip>
          <a:srcRect b="0" l="278" r="278" t="0"/>
          <a:stretch/>
        </p:blipFill>
        <p:spPr>
          <a:xfrm>
            <a:off x="3054600" y="1634125"/>
            <a:ext cx="5897722" cy="357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9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verage"/>
                <a:ea typeface="Average"/>
                <a:cs typeface="Average"/>
                <a:sym typeface="Average"/>
              </a:rPr>
              <a:t>Key findings from IB research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89" name="Google Shape;389;p49"/>
          <p:cNvSpPr txBox="1"/>
          <p:nvPr>
            <p:ph idx="1" type="body"/>
          </p:nvPr>
        </p:nvSpPr>
        <p:spPr>
          <a:xfrm>
            <a:off x="471900" y="1919075"/>
            <a:ext cx="8222100" cy="30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2022 UBC/UofT study shows that, when compared to Dogwood and French Immersion students, IB students: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are more likely to complete their degrees (less likely to drop out of university)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have a higher GPA throughout their undergraduate program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are more likely to participate in co-op programs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are more likely to enter STEM fields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Results of this and other studies found here: </a:t>
            </a:r>
            <a:r>
              <a:rPr lang="en-GB" sz="1500" u="sng">
                <a:solidFill>
                  <a:schemeClr val="hlink"/>
                </a:solidFill>
                <a:hlinkClick r:id="rId3"/>
              </a:rPr>
              <a:t>https://www.ibo.org/research/outcomes-research/diploma-studies/</a:t>
            </a:r>
            <a:endParaRPr sz="15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Completing the </a:t>
            </a:r>
            <a:r>
              <a:rPr lang="en-GB"/>
              <a:t>IB guards against  “academic shock”                                                                                           (UBC Admissions Presentation, 2024)</a:t>
            </a:r>
            <a:endParaRPr/>
          </a:p>
        </p:txBody>
      </p:sp>
      <p:pic>
        <p:nvPicPr>
          <p:cNvPr id="390" name="Google Shape;39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9075" y="3581075"/>
            <a:ext cx="1517050" cy="151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0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verage"/>
                <a:ea typeface="Average"/>
                <a:cs typeface="Average"/>
                <a:sym typeface="Average"/>
              </a:rPr>
              <a:t>Certificate Courses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97" name="Google Shape;397;p50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-GB" sz="2000">
                <a:latin typeface="Calibri"/>
                <a:ea typeface="Calibri"/>
                <a:cs typeface="Calibri"/>
                <a:sym typeface="Calibri"/>
              </a:rPr>
              <a:t>Students who do not want to take the full Diploma Programme can opt for taking single or multiple courses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-GB" sz="2000">
                <a:latin typeface="Calibri"/>
                <a:ea typeface="Calibri"/>
                <a:cs typeface="Calibri"/>
                <a:sym typeface="Calibri"/>
              </a:rPr>
              <a:t>It is recommended that Certificate courses are taken as HL when possible in order to have the best chances of receiving first year credit at post secondary institutions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398" name="Google Shape;39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verage"/>
                <a:ea typeface="Average"/>
                <a:cs typeface="Average"/>
                <a:sym typeface="Average"/>
              </a:rPr>
              <a:t>Diverse learners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404" name="Google Shape;404;p5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-GB" sz="2000">
                <a:latin typeface="Calibri"/>
                <a:ea typeface="Calibri"/>
                <a:cs typeface="Calibri"/>
                <a:sym typeface="Calibri"/>
              </a:rPr>
              <a:t>Students with IEPs have access to exam accommodations, including: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-GB" sz="2000">
                <a:latin typeface="Calibri"/>
                <a:ea typeface="Calibri"/>
                <a:cs typeface="Calibri"/>
                <a:sym typeface="Calibri"/>
              </a:rPr>
              <a:t>Extra time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-GB" sz="2000">
                <a:latin typeface="Calibri"/>
                <a:ea typeface="Calibri"/>
                <a:cs typeface="Calibri"/>
                <a:sym typeface="Calibri"/>
              </a:rPr>
              <a:t>Use of word </a:t>
            </a:r>
            <a:r>
              <a:rPr lang="en-GB" sz="2000">
                <a:latin typeface="Calibri"/>
                <a:ea typeface="Calibri"/>
                <a:cs typeface="Calibri"/>
                <a:sym typeface="Calibri"/>
              </a:rPr>
              <a:t>processor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-GB" sz="2000">
                <a:latin typeface="Calibri"/>
                <a:ea typeface="Calibri"/>
                <a:cs typeface="Calibri"/>
                <a:sym typeface="Calibri"/>
              </a:rPr>
              <a:t>Access to spell checker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-GB" sz="2000">
                <a:latin typeface="Calibri"/>
                <a:ea typeface="Calibri"/>
                <a:cs typeface="Calibri"/>
                <a:sym typeface="Calibri"/>
              </a:rPr>
              <a:t>Use of four function calculator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-GB" sz="2000">
                <a:latin typeface="Calibri"/>
                <a:ea typeface="Calibri"/>
                <a:cs typeface="Calibri"/>
                <a:sym typeface="Calibri"/>
              </a:rPr>
              <a:t>Paperwork (Psych Ed Assessment, IEP, etc) must be submitted to and approved by the IBO.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-GB" sz="2000">
                <a:latin typeface="Calibri"/>
                <a:ea typeface="Calibri"/>
                <a:cs typeface="Calibri"/>
                <a:sym typeface="Calibri"/>
              </a:rPr>
              <a:t>In school accommodations are also provided to students with IEPs.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405" name="Google Shape;40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2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verage"/>
                <a:ea typeface="Average"/>
                <a:cs typeface="Average"/>
                <a:sym typeface="Average"/>
              </a:rPr>
              <a:t>IB Fees  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411" name="Google Shape;411;p52"/>
          <p:cNvSpPr txBox="1"/>
          <p:nvPr>
            <p:ph idx="1" type="body"/>
          </p:nvPr>
        </p:nvSpPr>
        <p:spPr>
          <a:xfrm>
            <a:off x="471900" y="1919075"/>
            <a:ext cx="79485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Students enrolled in the full Diploma: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$600 per year (totalling $1200)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For students taking Certificate courses only: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$120/ Certificate course (1 time cost of the exams)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The School District funds the majority of the cost associated with running the Diploma Programme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For families, the cost for IB can be offset by tuition fees saved at post secondary</a:t>
            </a:r>
            <a:r>
              <a:rPr lang="en-GB" sz="1800"/>
              <a:t> </a:t>
            </a:r>
            <a:endParaRPr sz="1800"/>
          </a:p>
        </p:txBody>
      </p:sp>
      <p:pic>
        <p:nvPicPr>
          <p:cNvPr id="412" name="Google Shape;41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/>
          <p:nvPr/>
        </p:nvSpPr>
        <p:spPr>
          <a:xfrm>
            <a:off x="725650" y="466150"/>
            <a:ext cx="7612500" cy="30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100">
                <a:latin typeface="Roboto"/>
                <a:ea typeface="Roboto"/>
                <a:cs typeface="Roboto"/>
                <a:sym typeface="Roboto"/>
              </a:rPr>
              <a:t>Garibaldi Secondary School </a:t>
            </a:r>
            <a:endParaRPr b="1" sz="3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latin typeface="Roboto"/>
              <a:ea typeface="Roboto"/>
              <a:cs typeface="Roboto"/>
              <a:sym typeface="Roboto"/>
            </a:endParaRPr>
          </a:p>
          <a:p>
            <a:pPr indent="457200" lvl="0" marL="2743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Roboto"/>
                <a:ea typeface="Roboto"/>
                <a:cs typeface="Roboto"/>
                <a:sym typeface="Roboto"/>
              </a:rPr>
              <a:t>Gr 11 and 12 </a:t>
            </a:r>
            <a:endParaRPr b="1" sz="2100">
              <a:latin typeface="Roboto"/>
              <a:ea typeface="Roboto"/>
              <a:cs typeface="Roboto"/>
              <a:sym typeface="Roboto"/>
            </a:endParaRPr>
          </a:p>
          <a:p>
            <a:pPr indent="457200" lvl="0" marL="2743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Roboto"/>
                <a:ea typeface="Roboto"/>
                <a:cs typeface="Roboto"/>
                <a:sym typeface="Roboto"/>
              </a:rPr>
              <a:t>IB Diploma Programme </a:t>
            </a:r>
            <a:endParaRPr b="1" sz="2100">
              <a:latin typeface="Roboto"/>
              <a:ea typeface="Roboto"/>
              <a:cs typeface="Roboto"/>
              <a:sym typeface="Roboto"/>
            </a:endParaRPr>
          </a:p>
          <a:p>
            <a:pPr indent="457200" lvl="0" marL="2743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Roboto"/>
                <a:ea typeface="Roboto"/>
                <a:cs typeface="Roboto"/>
                <a:sym typeface="Roboto"/>
              </a:rPr>
              <a:t>Parent Info Night</a:t>
            </a:r>
            <a:endParaRPr b="1" sz="2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Roboto"/>
                <a:ea typeface="Roboto"/>
                <a:cs typeface="Roboto"/>
                <a:sym typeface="Roboto"/>
              </a:rPr>
              <a:t>							GSS Library - 7 PM </a:t>
            </a:r>
            <a:endParaRPr b="1" sz="2100">
              <a:latin typeface="Roboto"/>
              <a:ea typeface="Roboto"/>
              <a:cs typeface="Roboto"/>
              <a:sym typeface="Roboto"/>
            </a:endParaRPr>
          </a:p>
          <a:p>
            <a:pPr indent="457200" lvl="0" marL="2743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Roboto"/>
                <a:ea typeface="Roboto"/>
                <a:cs typeface="Roboto"/>
                <a:sym typeface="Roboto"/>
              </a:rPr>
              <a:t>Approx one hour </a:t>
            </a:r>
            <a:endParaRPr b="1" sz="2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" name="Google Shape;104;p17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rgbClr val="FFFFFF"/>
                </a:solidFill>
                <a:latin typeface="Forum"/>
                <a:ea typeface="Forum"/>
                <a:cs typeface="Forum"/>
                <a:sym typeface="Forum"/>
              </a:rPr>
              <a:t>Information Night </a:t>
            </a:r>
            <a:endParaRPr/>
          </a:p>
        </p:txBody>
      </p:sp>
      <p:pic>
        <p:nvPicPr>
          <p:cNvPr id="105" name="Google Shape;10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849" y="2293625"/>
            <a:ext cx="1839348" cy="181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7025" y="3560900"/>
            <a:ext cx="2002100" cy="76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225" y="1299325"/>
            <a:ext cx="2953450" cy="88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3"/>
          <p:cNvSpPr txBox="1"/>
          <p:nvPr>
            <p:ph type="title"/>
          </p:nvPr>
        </p:nvSpPr>
        <p:spPr>
          <a:xfrm>
            <a:off x="179800" y="738725"/>
            <a:ext cx="88275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r>
              <a:rPr b="1" lang="en-GB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Deadlines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418" name="Google Shape;418;p53"/>
          <p:cNvSpPr txBox="1"/>
          <p:nvPr>
            <p:ph idx="1" type="body"/>
          </p:nvPr>
        </p:nvSpPr>
        <p:spPr>
          <a:xfrm>
            <a:off x="471900" y="1919075"/>
            <a:ext cx="8222100" cy="298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●"/>
            </a:pPr>
            <a:r>
              <a:rPr lang="en-GB" sz="2500">
                <a:latin typeface="Calibri"/>
                <a:ea typeface="Calibri"/>
                <a:cs typeface="Calibri"/>
                <a:sym typeface="Calibri"/>
              </a:rPr>
              <a:t>Applications can be submitted anytime before Spring Break. 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●"/>
            </a:pPr>
            <a:r>
              <a:rPr lang="en-GB" sz="2500">
                <a:latin typeface="Calibri"/>
                <a:ea typeface="Calibri"/>
                <a:cs typeface="Calibri"/>
                <a:sym typeface="Calibri"/>
              </a:rPr>
              <a:t>Recommended score of 3 on provincial assessments, and teacher recommendation. All applications considered.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●"/>
            </a:pPr>
            <a:r>
              <a:rPr lang="en-GB" sz="2500">
                <a:latin typeface="Calibri"/>
                <a:ea typeface="Calibri"/>
                <a:cs typeface="Calibri"/>
                <a:sym typeface="Calibri"/>
              </a:rPr>
              <a:t>Application forms found here: 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500">
                <a:latin typeface="Calibri"/>
                <a:ea typeface="Calibri"/>
                <a:cs typeface="Calibri"/>
                <a:sym typeface="Calibri"/>
              </a:rPr>
              <a:t>https://gssib.sd42.ca/apply/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" name="Google Shape;41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0825" y="3786850"/>
            <a:ext cx="1812850" cy="181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verage"/>
                <a:ea typeface="Average"/>
                <a:cs typeface="Average"/>
                <a:sym typeface="Average"/>
              </a:rPr>
              <a:t>IB Coordinators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426" name="Google Shape;426;p54"/>
          <p:cNvSpPr txBox="1"/>
          <p:nvPr>
            <p:ph idx="1" type="body"/>
          </p:nvPr>
        </p:nvSpPr>
        <p:spPr>
          <a:xfrm>
            <a:off x="4469325" y="1762600"/>
            <a:ext cx="4635600" cy="32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54"/>
          <p:cNvSpPr txBox="1"/>
          <p:nvPr>
            <p:ph idx="2" type="body"/>
          </p:nvPr>
        </p:nvSpPr>
        <p:spPr>
          <a:xfrm>
            <a:off x="332500" y="1821275"/>
            <a:ext cx="81453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GB" sz="2400">
                <a:latin typeface="Calibri"/>
                <a:ea typeface="Calibri"/>
                <a:cs typeface="Calibri"/>
                <a:sym typeface="Calibri"/>
              </a:rPr>
              <a:t>Kyle Ludeman - IB DP History, TOK, CAS and IB DP Coordinator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GB" sz="2400">
                <a:latin typeface="Calibri"/>
                <a:ea typeface="Calibri"/>
                <a:cs typeface="Calibri"/>
                <a:sym typeface="Calibri"/>
              </a:rPr>
              <a:t>Pauline Lemieux - Academic Advisor</a:t>
            </a:r>
            <a:r>
              <a:rPr lang="en-GB" sz="23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1" lang="en-GB">
                <a:latin typeface="Calibri"/>
                <a:ea typeface="Calibri"/>
                <a:cs typeface="Calibri"/>
                <a:sym typeface="Calibri"/>
              </a:rPr>
              <a:t>until</a:t>
            </a:r>
            <a:r>
              <a:rPr b="1" i="1" lang="en-GB">
                <a:latin typeface="Calibri"/>
                <a:ea typeface="Calibri"/>
                <a:cs typeface="Calibri"/>
                <a:sym typeface="Calibri"/>
              </a:rPr>
              <a:t> June 202</a:t>
            </a:r>
            <a:r>
              <a:rPr b="1" i="1" lang="en-GB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GB" sz="2400">
                <a:latin typeface="Calibri"/>
                <a:ea typeface="Calibri"/>
                <a:cs typeface="Calibri"/>
                <a:sym typeface="Calibri"/>
              </a:rPr>
              <a:t> , IB DP Advisor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GB" sz="2400">
                <a:latin typeface="Calibri"/>
                <a:ea typeface="Calibri"/>
                <a:cs typeface="Calibri"/>
                <a:sym typeface="Calibri"/>
              </a:rPr>
              <a:t>Ian Liversidge - </a:t>
            </a:r>
            <a:r>
              <a:rPr lang="en-GB" sz="2400">
                <a:latin typeface="Calibri"/>
                <a:ea typeface="Calibri"/>
                <a:cs typeface="Calibri"/>
                <a:sym typeface="Calibri"/>
              </a:rPr>
              <a:t>Principal</a:t>
            </a:r>
            <a:r>
              <a:rPr lang="en-GB" sz="24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8" name="Google Shape;42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verage"/>
                <a:ea typeface="Average"/>
                <a:cs typeface="Average"/>
                <a:sym typeface="Average"/>
              </a:rPr>
              <a:t>Questions?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434" name="Google Shape;434;p55"/>
          <p:cNvSpPr txBox="1"/>
          <p:nvPr>
            <p:ph idx="1" type="body"/>
          </p:nvPr>
        </p:nvSpPr>
        <p:spPr>
          <a:xfrm>
            <a:off x="273825" y="1789675"/>
            <a:ext cx="8615700" cy="28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libri"/>
              <a:buChar char="●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There are IB teachers here this evening to answer questions.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libri"/>
              <a:buChar char="●"/>
            </a:pPr>
            <a:r>
              <a:rPr lang="en-GB" u="sng">
                <a:latin typeface="Calibri"/>
                <a:ea typeface="Calibri"/>
                <a:cs typeface="Calibri"/>
                <a:sym typeface="Calibri"/>
                <a:hlinkClick r:id="rId3"/>
              </a:rPr>
              <a:t>www.ibo.org</a:t>
            </a:r>
            <a:r>
              <a:rPr lang="en-GB">
                <a:latin typeface="Calibri"/>
                <a:ea typeface="Calibri"/>
                <a:cs typeface="Calibri"/>
                <a:sym typeface="Calibri"/>
              </a:rPr>
              <a:t> is the IB website, which has all the information on the Diploma Programme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libri"/>
              <a:buChar char="●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Please feel free to email the IB Coordinator, Mr. Ludeman, at </a:t>
            </a:r>
            <a:r>
              <a:rPr lang="en-GB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Kyle_Ludeman@sd42.ca</a:t>
            </a:r>
            <a:r>
              <a:rPr lang="en-GB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1600"/>
              </a:spcAft>
              <a:buClr>
                <a:srgbClr val="666666"/>
              </a:buClr>
              <a:buSzPts val="1400"/>
              <a:buFont typeface="Calibri"/>
              <a:buChar char="●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Call the school and arrange a meeting with </a:t>
            </a:r>
            <a:r>
              <a:rPr lang="en-GB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Ian_Liversidge@sd42.ca</a:t>
            </a:r>
            <a:endParaRPr/>
          </a:p>
        </p:txBody>
      </p:sp>
      <p:pic>
        <p:nvPicPr>
          <p:cNvPr id="435" name="Google Shape;435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IB Graduates </a:t>
            </a:r>
            <a:r>
              <a:rPr b="1" lang="en-GB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441" name="Google Shape;441;p56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>
                <a:latin typeface="Calibri"/>
                <a:ea typeface="Calibri"/>
                <a:cs typeface="Calibri"/>
                <a:sym typeface="Calibri"/>
              </a:rPr>
              <a:t>See more testimonials here: shorturl.at/etKV3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2" name="Google Shape;44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6400" y="3700175"/>
            <a:ext cx="1443325" cy="144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71799" y="2084707"/>
            <a:ext cx="4808448" cy="3845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7"/>
          <p:cNvSpPr txBox="1"/>
          <p:nvPr>
            <p:ph type="ctrTitle"/>
          </p:nvPr>
        </p:nvSpPr>
        <p:spPr>
          <a:xfrm>
            <a:off x="1789675" y="1383625"/>
            <a:ext cx="6547500" cy="198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Forum"/>
                <a:ea typeface="Forum"/>
                <a:cs typeface="Forum"/>
                <a:sym typeface="Forum"/>
              </a:rPr>
              <a:t>Garibaldi Secondary</a:t>
            </a:r>
            <a:endParaRPr>
              <a:latin typeface="Forum"/>
              <a:ea typeface="Forum"/>
              <a:cs typeface="Forum"/>
              <a:sym typeface="For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Forum"/>
                <a:ea typeface="Forum"/>
                <a:cs typeface="Forum"/>
                <a:sym typeface="Forum"/>
              </a:rPr>
              <a:t>International Baccalaureate</a:t>
            </a:r>
            <a:r>
              <a:rPr lang="en-GB">
                <a:latin typeface="Forum"/>
                <a:ea typeface="Forum"/>
                <a:cs typeface="Forum"/>
                <a:sym typeface="Forum"/>
              </a:rPr>
              <a:t> </a:t>
            </a:r>
            <a:endParaRPr>
              <a:latin typeface="Forum"/>
              <a:ea typeface="Forum"/>
              <a:cs typeface="Forum"/>
              <a:sym typeface="For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Forum"/>
                <a:ea typeface="Forum"/>
                <a:cs typeface="Forum"/>
                <a:sym typeface="Forum"/>
              </a:rPr>
              <a:t>Diploma Programme</a:t>
            </a:r>
            <a:endParaRPr sz="2000">
              <a:latin typeface="Forum"/>
              <a:ea typeface="Forum"/>
              <a:cs typeface="Forum"/>
              <a:sym typeface="Forum"/>
            </a:endParaRPr>
          </a:p>
        </p:txBody>
      </p:sp>
      <p:pic>
        <p:nvPicPr>
          <p:cNvPr id="450" name="Google Shape;45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8275" y="3835700"/>
            <a:ext cx="613300" cy="60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1575" y="3835700"/>
            <a:ext cx="1620875" cy="605125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57"/>
          <p:cNvSpPr txBox="1"/>
          <p:nvPr>
            <p:ph idx="1" type="subTitle"/>
          </p:nvPr>
        </p:nvSpPr>
        <p:spPr>
          <a:xfrm>
            <a:off x="1789673" y="2945750"/>
            <a:ext cx="39804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solidFill>
                  <a:srgbClr val="FFFFFF"/>
                </a:solidFill>
                <a:latin typeface="Forum"/>
                <a:ea typeface="Forum"/>
                <a:cs typeface="Forum"/>
                <a:sym typeface="Forum"/>
              </a:rPr>
              <a:t>Information Night </a:t>
            </a:r>
            <a:endParaRPr b="1" sz="2500">
              <a:solidFill>
                <a:srgbClr val="FFFFFF"/>
              </a:solidFill>
              <a:latin typeface="Forum"/>
              <a:ea typeface="Forum"/>
              <a:cs typeface="Forum"/>
              <a:sym typeface="For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Forum"/>
                <a:ea typeface="Forum"/>
                <a:cs typeface="Forum"/>
                <a:sym typeface="Forum"/>
              </a:rPr>
              <a:t>	</a:t>
            </a:r>
            <a:r>
              <a:rPr lang="en-GB"/>
              <a:t>	</a:t>
            </a:r>
            <a:endParaRPr/>
          </a:p>
        </p:txBody>
      </p:sp>
      <p:pic>
        <p:nvPicPr>
          <p:cNvPr id="453" name="Google Shape;453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8917" y="3925150"/>
            <a:ext cx="2559008" cy="7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90030" y="-1"/>
            <a:ext cx="2710396" cy="336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8"/>
          <p:cNvSpPr txBox="1"/>
          <p:nvPr>
            <p:ph type="title"/>
          </p:nvPr>
        </p:nvSpPr>
        <p:spPr>
          <a:xfrm>
            <a:off x="179800" y="738725"/>
            <a:ext cx="88275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r>
              <a:rPr b="1" lang="en-GB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460" name="Google Shape;460;p58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1" name="Google Shape;46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9"/>
          <p:cNvSpPr txBox="1"/>
          <p:nvPr>
            <p:ph type="title"/>
          </p:nvPr>
        </p:nvSpPr>
        <p:spPr>
          <a:xfrm>
            <a:off x="179800" y="738725"/>
            <a:ext cx="88275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r>
              <a:rPr b="1" lang="en-GB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467" name="Google Shape;467;p59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8" name="Google Shape;46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60"/>
          <p:cNvSpPr txBox="1"/>
          <p:nvPr>
            <p:ph type="title"/>
          </p:nvPr>
        </p:nvSpPr>
        <p:spPr>
          <a:xfrm>
            <a:off x="179800" y="738725"/>
            <a:ext cx="88275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r>
              <a:rPr b="1" lang="en-GB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474" name="Google Shape;474;p60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5" name="Google Shape;47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1"/>
          <p:cNvSpPr txBox="1"/>
          <p:nvPr>
            <p:ph type="title"/>
          </p:nvPr>
        </p:nvSpPr>
        <p:spPr>
          <a:xfrm>
            <a:off x="179800" y="738725"/>
            <a:ext cx="88275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GSS </a:t>
            </a:r>
            <a:r>
              <a:rPr lang="en-GB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IB Graduate (2020) </a:t>
            </a:r>
            <a:r>
              <a:rPr b="1" lang="en-GB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Sue Kang 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481" name="Google Shape;481;p6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Current SFU undergraduate student</a:t>
            </a:r>
            <a:endParaRPr sz="2900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GB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Has had two separate co-ops - working at a Microbiology Lab and the BC Children's Hospital. </a:t>
            </a:r>
            <a:endParaRPr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GB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Went on exchange to the University of Copenhagen </a:t>
            </a:r>
            <a:endParaRPr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GB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Published a research paper.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2" name="Google Shape;48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2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62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89" name="Google Shape;48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7527" y="986500"/>
            <a:ext cx="643094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/>
          <p:nvPr/>
        </p:nvSpPr>
        <p:spPr>
          <a:xfrm>
            <a:off x="555674" y="502354"/>
            <a:ext cx="5173500" cy="40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 would like to acknowledge that we are having this meeting on the shared traditional and unceded territories of Katzie First Nation and Kwantlen First Nation.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b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 also welcome and recognize all of our First Nations, Métis, and Inuit students and families in our schools and community.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b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 well, I want to welcome and recognize the many different cultures that are represented in our schools and community.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18"/>
          <p:cNvPicPr preferRelativeResize="0"/>
          <p:nvPr/>
        </p:nvPicPr>
        <p:blipFill rotWithShape="1">
          <a:blip r:embed="rId3">
            <a:alphaModFix/>
          </a:blip>
          <a:srcRect b="7850" l="3744" r="0" t="17739"/>
          <a:stretch/>
        </p:blipFill>
        <p:spPr>
          <a:xfrm>
            <a:off x="5971949" y="0"/>
            <a:ext cx="3172050" cy="2688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71948" y="2688076"/>
            <a:ext cx="3172052" cy="245542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8"/>
          <p:cNvSpPr txBox="1"/>
          <p:nvPr>
            <p:ph idx="4294967295" type="body"/>
          </p:nvPr>
        </p:nvSpPr>
        <p:spPr>
          <a:xfrm>
            <a:off x="57150" y="4696825"/>
            <a:ext cx="5914800" cy="446700"/>
          </a:xfrm>
          <a:prstGeom prst="rect">
            <a:avLst/>
          </a:prstGeom>
          <a:solidFill>
            <a:srgbClr val="3C78D8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2600">
                <a:solidFill>
                  <a:srgbClr val="FFFFFF"/>
                </a:solidFill>
                <a:latin typeface="Forum"/>
                <a:ea typeface="Forum"/>
                <a:cs typeface="Forum"/>
                <a:sym typeface="Forum"/>
              </a:rPr>
              <a:t>About GSS</a:t>
            </a:r>
            <a:r>
              <a:rPr lang="en-GB"/>
              <a:t>		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3"/>
          <p:cNvSpPr txBox="1"/>
          <p:nvPr>
            <p:ph type="title"/>
          </p:nvPr>
        </p:nvSpPr>
        <p:spPr>
          <a:xfrm>
            <a:off x="179800" y="738725"/>
            <a:ext cx="88275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IB Graduate (2021) Siobhan McAleese</a:t>
            </a:r>
            <a:r>
              <a:rPr b="1" lang="en-GB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 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495" name="Google Shape;495;p63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Fine Art student at KPU, currently working on animation portfolio for Capilano University.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Was able to apply IB Art credit at KPU and skip Intro to Drawing (went directly to 2nd year course)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IB has helped me build a strong work ethic and to organize my workload to meet deadlines.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Being organized and committed is more important than being "smart" in IB.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Take advantage of GSS IB support network (teachers, students, etc)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6" name="Google Shape;49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4"/>
          <p:cNvSpPr txBox="1"/>
          <p:nvPr>
            <p:ph type="title"/>
          </p:nvPr>
        </p:nvSpPr>
        <p:spPr>
          <a:xfrm>
            <a:off x="179800" y="738725"/>
            <a:ext cx="88275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IB Graduate (2021) Rini Liu </a:t>
            </a:r>
            <a:r>
              <a:rPr b="1" lang="en-GB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502" name="Google Shape;502;p6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First year student at SFU studying Political Sciences for a Bachelor of Arts.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IB helped me in writing assignments in my courses.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develop great organizational and time management skills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transition to University easier due to its workload, reading, note-taking, and exam preparation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Thanks to the many many essays and papers … etc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3" name="Google Shape;503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65"/>
          <p:cNvSpPr txBox="1"/>
          <p:nvPr>
            <p:ph type="title"/>
          </p:nvPr>
        </p:nvSpPr>
        <p:spPr>
          <a:xfrm>
            <a:off x="179800" y="738725"/>
            <a:ext cx="88275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IB Graduate (2021) Michael Grundy  </a:t>
            </a:r>
            <a:r>
              <a:rPr b="1" lang="en-GB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509" name="Google Shape;509;p65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Currently studying microbiology and immunology as a first year student at UBC in the faculty of science. 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The experience of the IB program helped prepare me greatly for the challenges of university, making the transition into post secondary less stressful.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For example, IB helps develop critical thinking skills and teaches how to manage heavy workloads among many other important skills.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0" name="Google Shape;51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66"/>
          <p:cNvSpPr txBox="1"/>
          <p:nvPr>
            <p:ph type="title"/>
          </p:nvPr>
        </p:nvSpPr>
        <p:spPr>
          <a:xfrm>
            <a:off x="179800" y="738725"/>
            <a:ext cx="88275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IB Graduate - </a:t>
            </a:r>
            <a:r>
              <a:rPr b="1" lang="en-GB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Kerem Sahinoglu  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516" name="Google Shape;516;p66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BBA, Bachelor of Business Administration in Beedie, SFU. Specializing in Human Resources and Marketing and work in tech or in a medical-related field. I am currently working at CPSBC,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The College of Physicians and Surgeons where I assist the administration department.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My EE allowed me to develop a reading habit. M I find the most important skill gained through IB to be effective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learning and understanding responsibility since this creates a framework for lifelong success.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7" name="Google Shape;517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8092" y="0"/>
            <a:ext cx="2559008" cy="7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6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IB Career-related Programme (CP)  </a:t>
            </a:r>
            <a:endParaRPr/>
          </a:p>
        </p:txBody>
      </p:sp>
      <p:sp>
        <p:nvSpPr>
          <p:cNvPr id="523" name="Google Shape;523;p67"/>
          <p:cNvSpPr txBox="1"/>
          <p:nvPr>
            <p:ph idx="1" type="body"/>
          </p:nvPr>
        </p:nvSpPr>
        <p:spPr>
          <a:xfrm>
            <a:off x="471900" y="1919075"/>
            <a:ext cx="8262900" cy="28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CP for Culinary Arts with Chef McGimpsey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Students who want participate have the opportunity to be Certified in Level 1 Apprenticeship through ITA in this program and receive a CP Certificate from IB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Similar components to DP Core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GB"/>
              <a:t>Personal, Professional Skills - Culinary Arts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GB"/>
              <a:t>Reflective Project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GB"/>
              <a:t>Service Learning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Language acquisition requirements (does not have to be a full course - 50 hours per year)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Enroll in 2 Diploma Programme courses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2-3 Culinary courses with Chef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Attempt the ITA Level 1 Exam in Spring of Gr. 12  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6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verage"/>
                <a:ea typeface="Average"/>
                <a:cs typeface="Average"/>
                <a:sym typeface="Average"/>
              </a:rPr>
              <a:t>Sample CP Course Schedule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529" name="Google Shape;529;p68"/>
          <p:cNvSpPr txBox="1"/>
          <p:nvPr>
            <p:ph idx="1" type="body"/>
          </p:nvPr>
        </p:nvSpPr>
        <p:spPr>
          <a:xfrm>
            <a:off x="220100" y="2005225"/>
            <a:ext cx="9258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Course 1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IB English </a:t>
            </a:r>
            <a:endParaRPr/>
          </a:p>
        </p:txBody>
      </p:sp>
      <p:sp>
        <p:nvSpPr>
          <p:cNvPr id="530" name="Google Shape;530;p68"/>
          <p:cNvSpPr txBox="1"/>
          <p:nvPr>
            <p:ph idx="2" type="body"/>
          </p:nvPr>
        </p:nvSpPr>
        <p:spPr>
          <a:xfrm>
            <a:off x="1224175" y="2005225"/>
            <a:ext cx="9258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Course 2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IB </a:t>
            </a:r>
            <a:b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Art</a:t>
            </a:r>
            <a:b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Biology</a:t>
            </a:r>
            <a:b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History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68"/>
          <p:cNvSpPr txBox="1"/>
          <p:nvPr>
            <p:ph idx="1" type="body"/>
          </p:nvPr>
        </p:nvSpPr>
        <p:spPr>
          <a:xfrm>
            <a:off x="5106925" y="1971350"/>
            <a:ext cx="1147500" cy="27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Course 6</a:t>
            </a:r>
            <a:endParaRPr b="1" sz="1200" u="sng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200" u="sng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Math 11</a:t>
            </a:r>
            <a:endParaRPr/>
          </a:p>
        </p:txBody>
      </p:sp>
      <p:sp>
        <p:nvSpPr>
          <p:cNvPr id="532" name="Google Shape;532;p68"/>
          <p:cNvSpPr txBox="1"/>
          <p:nvPr>
            <p:ph idx="1" type="body"/>
          </p:nvPr>
        </p:nvSpPr>
        <p:spPr>
          <a:xfrm>
            <a:off x="4172135" y="1971350"/>
            <a:ext cx="9258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Course 5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Culinary Arts</a:t>
            </a:r>
            <a:endParaRPr sz="17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68"/>
          <p:cNvSpPr txBox="1"/>
          <p:nvPr>
            <p:ph idx="1" type="body"/>
          </p:nvPr>
        </p:nvSpPr>
        <p:spPr>
          <a:xfrm>
            <a:off x="3237325" y="2005225"/>
            <a:ext cx="9258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Course 4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Culinary Arts</a:t>
            </a:r>
            <a:endParaRPr sz="1700"/>
          </a:p>
        </p:txBody>
      </p:sp>
      <p:sp>
        <p:nvSpPr>
          <p:cNvPr id="534" name="Google Shape;534;p68"/>
          <p:cNvSpPr txBox="1"/>
          <p:nvPr>
            <p:ph idx="1" type="body"/>
          </p:nvPr>
        </p:nvSpPr>
        <p:spPr>
          <a:xfrm>
            <a:off x="2200613" y="2005225"/>
            <a:ext cx="9258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Course 3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French</a:t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Intro Japanese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Self Study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68"/>
          <p:cNvSpPr txBox="1"/>
          <p:nvPr>
            <p:ph idx="1" type="body"/>
          </p:nvPr>
        </p:nvSpPr>
        <p:spPr>
          <a:xfrm>
            <a:off x="7548238" y="1971350"/>
            <a:ext cx="1233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Course 8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Elective or 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Socials 11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68"/>
          <p:cNvSpPr txBox="1"/>
          <p:nvPr>
            <p:ph idx="1" type="body"/>
          </p:nvPr>
        </p:nvSpPr>
        <p:spPr>
          <a:xfrm>
            <a:off x="6263425" y="1971350"/>
            <a:ext cx="1233900" cy="274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Course 7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Science 11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1975" y="152400"/>
            <a:ext cx="5209626" cy="282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9"/>
          <p:cNvSpPr txBox="1"/>
          <p:nvPr>
            <p:ph type="ctrTitle"/>
          </p:nvPr>
        </p:nvSpPr>
        <p:spPr>
          <a:xfrm>
            <a:off x="184175" y="49750"/>
            <a:ext cx="3872700" cy="187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First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People    </a:t>
            </a:r>
            <a:endParaRPr/>
          </a:p>
        </p:txBody>
      </p:sp>
      <p:pic>
        <p:nvPicPr>
          <p:cNvPr id="122" name="Google Shape;12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300" y="1857275"/>
            <a:ext cx="5324473" cy="318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 txBox="1"/>
          <p:nvPr>
            <p:ph idx="1" type="subTitle"/>
          </p:nvPr>
        </p:nvSpPr>
        <p:spPr>
          <a:xfrm>
            <a:off x="57150" y="4696825"/>
            <a:ext cx="9087000" cy="446700"/>
          </a:xfrm>
          <a:prstGeom prst="rect">
            <a:avLst/>
          </a:prstGeom>
          <a:solidFill>
            <a:srgbClr val="3C78D8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rgbClr val="FFFFFF"/>
                </a:solidFill>
                <a:latin typeface="Forum"/>
                <a:ea typeface="Forum"/>
                <a:cs typeface="Forum"/>
                <a:sym typeface="Forum"/>
              </a:rPr>
              <a:t>About GSS </a:t>
            </a:r>
            <a:r>
              <a:rPr lang="en-GB"/>
              <a:t>	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type="ctrTitle"/>
          </p:nvPr>
        </p:nvSpPr>
        <p:spPr>
          <a:xfrm>
            <a:off x="233825" y="200100"/>
            <a:ext cx="8386500" cy="962100"/>
          </a:xfrm>
          <a:prstGeom prst="rect">
            <a:avLst/>
          </a:prstGeom>
          <a:solidFill>
            <a:schemeClr val="lt1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212529"/>
                </a:solidFill>
                <a:highlight>
                  <a:srgbClr val="FFFFFF"/>
                </a:highlight>
              </a:rPr>
              <a:t>The </a:t>
            </a:r>
            <a:r>
              <a:rPr lang="en-GB">
                <a:solidFill>
                  <a:srgbClr val="212529"/>
                </a:solidFill>
                <a:highlight>
                  <a:srgbClr val="FFFFFF"/>
                </a:highlight>
              </a:rPr>
              <a:t>Nch’ḵay̓ and a Boat</a:t>
            </a:r>
            <a:r>
              <a:rPr lang="en-GB"/>
              <a:t>    </a:t>
            </a:r>
            <a:endParaRPr/>
          </a:p>
        </p:txBody>
      </p:sp>
      <p:sp>
        <p:nvSpPr>
          <p:cNvPr id="129" name="Google Shape;129;p20"/>
          <p:cNvSpPr txBox="1"/>
          <p:nvPr>
            <p:ph idx="1" type="subTitle"/>
          </p:nvPr>
        </p:nvSpPr>
        <p:spPr>
          <a:xfrm>
            <a:off x="57150" y="4696825"/>
            <a:ext cx="9087000" cy="446700"/>
          </a:xfrm>
          <a:prstGeom prst="rect">
            <a:avLst/>
          </a:prstGeom>
          <a:solidFill>
            <a:srgbClr val="3C78D8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rgbClr val="FFFFFF"/>
                </a:solidFill>
                <a:latin typeface="Forum"/>
                <a:ea typeface="Forum"/>
                <a:cs typeface="Forum"/>
                <a:sym typeface="Forum"/>
              </a:rPr>
              <a:t>About GSS </a:t>
            </a:r>
            <a:r>
              <a:rPr lang="en-GB"/>
              <a:t>	</a:t>
            </a:r>
            <a:endParaRPr/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850" y="1581525"/>
            <a:ext cx="4782325" cy="311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6575" y="1314600"/>
            <a:ext cx="3359761" cy="322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/>
          <p:nvPr>
            <p:ph type="ctrTitle"/>
          </p:nvPr>
        </p:nvSpPr>
        <p:spPr>
          <a:xfrm>
            <a:off x="184175" y="49750"/>
            <a:ext cx="3872700" cy="187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Garibaldi History   </a:t>
            </a:r>
            <a:endParaRPr/>
          </a:p>
        </p:txBody>
      </p:sp>
      <p:pic>
        <p:nvPicPr>
          <p:cNvPr id="137" name="Google Shape;13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4883" y="0"/>
            <a:ext cx="353193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078350"/>
            <a:ext cx="5180081" cy="2499436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1"/>
          <p:cNvSpPr txBox="1"/>
          <p:nvPr>
            <p:ph idx="1" type="subTitle"/>
          </p:nvPr>
        </p:nvSpPr>
        <p:spPr>
          <a:xfrm>
            <a:off x="57150" y="4696825"/>
            <a:ext cx="9087000" cy="446700"/>
          </a:xfrm>
          <a:prstGeom prst="rect">
            <a:avLst/>
          </a:prstGeom>
          <a:solidFill>
            <a:srgbClr val="3C78D8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Forum"/>
                <a:ea typeface="Forum"/>
                <a:cs typeface="Forum"/>
                <a:sym typeface="Forum"/>
              </a:rPr>
              <a:t>About GSS </a:t>
            </a:r>
            <a:r>
              <a:rPr lang="en-GB"/>
              <a:t>		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075" y="157950"/>
            <a:ext cx="4684351" cy="3226633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2"/>
          <p:cNvSpPr txBox="1"/>
          <p:nvPr>
            <p:ph type="ctrTitle"/>
          </p:nvPr>
        </p:nvSpPr>
        <p:spPr>
          <a:xfrm>
            <a:off x="169350" y="1375950"/>
            <a:ext cx="3306000" cy="2391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Garibaldi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Grads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146" name="Google Shape;146;p22"/>
          <p:cNvSpPr txBox="1"/>
          <p:nvPr>
            <p:ph idx="1" type="subTitle"/>
          </p:nvPr>
        </p:nvSpPr>
        <p:spPr>
          <a:xfrm>
            <a:off x="57150" y="4696825"/>
            <a:ext cx="9087000" cy="446700"/>
          </a:xfrm>
          <a:prstGeom prst="rect">
            <a:avLst/>
          </a:prstGeom>
          <a:solidFill>
            <a:srgbClr val="3C78D8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Forum"/>
                <a:ea typeface="Forum"/>
                <a:cs typeface="Forum"/>
                <a:sym typeface="Forum"/>
              </a:rPr>
              <a:t>About GSS </a:t>
            </a:r>
            <a:r>
              <a:rPr lang="en-GB"/>
              <a:t>		</a:t>
            </a:r>
            <a:endParaRPr/>
          </a:p>
        </p:txBody>
      </p:sp>
      <p:pic>
        <p:nvPicPr>
          <p:cNvPr id="147" name="Google Shape;14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9906" y="12"/>
            <a:ext cx="2359332" cy="239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54062" y="2613000"/>
            <a:ext cx="3424325" cy="2034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76263" y="2712613"/>
            <a:ext cx="3424325" cy="1835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65950" y="157950"/>
            <a:ext cx="1613425" cy="2405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